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50"/>
  </p:notesMasterIdLst>
  <p:sldIdLst>
    <p:sldId id="283" r:id="rId2"/>
    <p:sldId id="284" r:id="rId3"/>
    <p:sldId id="285" r:id="rId4"/>
    <p:sldId id="333" r:id="rId5"/>
    <p:sldId id="286" r:id="rId6"/>
    <p:sldId id="287" r:id="rId7"/>
    <p:sldId id="321" r:id="rId8"/>
    <p:sldId id="288" r:id="rId9"/>
    <p:sldId id="322" r:id="rId10"/>
    <p:sldId id="323" r:id="rId11"/>
    <p:sldId id="291" r:id="rId12"/>
    <p:sldId id="292" r:id="rId13"/>
    <p:sldId id="324" r:id="rId14"/>
    <p:sldId id="293" r:id="rId15"/>
    <p:sldId id="294" r:id="rId16"/>
    <p:sldId id="295" r:id="rId17"/>
    <p:sldId id="325" r:id="rId18"/>
    <p:sldId id="296" r:id="rId19"/>
    <p:sldId id="334" r:id="rId20"/>
    <p:sldId id="297" r:id="rId21"/>
    <p:sldId id="298" r:id="rId22"/>
    <p:sldId id="326" r:id="rId23"/>
    <p:sldId id="299" r:id="rId24"/>
    <p:sldId id="300" r:id="rId25"/>
    <p:sldId id="301" r:id="rId26"/>
    <p:sldId id="328" r:id="rId27"/>
    <p:sldId id="329" r:id="rId28"/>
    <p:sldId id="335" r:id="rId29"/>
    <p:sldId id="331" r:id="rId30"/>
    <p:sldId id="307" r:id="rId31"/>
    <p:sldId id="302" r:id="rId32"/>
    <p:sldId id="337" r:id="rId33"/>
    <p:sldId id="308" r:id="rId34"/>
    <p:sldId id="338" r:id="rId35"/>
    <p:sldId id="309" r:id="rId36"/>
    <p:sldId id="339" r:id="rId37"/>
    <p:sldId id="340" r:id="rId38"/>
    <p:sldId id="310" r:id="rId39"/>
    <p:sldId id="313" r:id="rId40"/>
    <p:sldId id="336" r:id="rId41"/>
    <p:sldId id="312" r:id="rId42"/>
    <p:sldId id="314" r:id="rId43"/>
    <p:sldId id="315" r:id="rId44"/>
    <p:sldId id="316" r:id="rId45"/>
    <p:sldId id="317" r:id="rId46"/>
    <p:sldId id="318" r:id="rId47"/>
    <p:sldId id="319" r:id="rId48"/>
    <p:sldId id="320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Frutiger LT Com 45 Light" panose="020B0303030504090204" charset="0"/>
      <p:regular r:id="rId56"/>
      <p:bold r:id="rId57"/>
      <p:italic r:id="rId58"/>
      <p:boldItalic r:id="rId59"/>
    </p:embeddedFont>
    <p:embeddedFont>
      <p:font typeface="Lucida Console" panose="020B0609040504020204" pitchFamily="49" charset="0"/>
      <p:regular r:id="rId60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4"/>
            <p14:sldId id="285"/>
          </p14:sldIdLst>
        </p14:section>
        <p14:section name="Literature Review" id="{A379453C-F899-45BA-96E3-E52F2B2D12A2}">
          <p14:sldIdLst>
            <p14:sldId id="333"/>
            <p14:sldId id="286"/>
            <p14:sldId id="287"/>
            <p14:sldId id="321"/>
            <p14:sldId id="288"/>
            <p14:sldId id="322"/>
            <p14:sldId id="323"/>
            <p14:sldId id="291"/>
            <p14:sldId id="292"/>
            <p14:sldId id="324"/>
            <p14:sldId id="293"/>
            <p14:sldId id="294"/>
            <p14:sldId id="295"/>
            <p14:sldId id="325"/>
            <p14:sldId id="296"/>
          </p14:sldIdLst>
        </p14:section>
        <p14:section name="Dataset" id="{04EAAAE0-7072-404D-991F-07EAA4DEBFE0}">
          <p14:sldIdLst>
            <p14:sldId id="334"/>
            <p14:sldId id="297"/>
            <p14:sldId id="298"/>
            <p14:sldId id="326"/>
            <p14:sldId id="299"/>
            <p14:sldId id="300"/>
            <p14:sldId id="301"/>
            <p14:sldId id="328"/>
            <p14:sldId id="329"/>
          </p14:sldIdLst>
        </p14:section>
        <p14:section name="Experiments" id="{46F4FE77-2616-4DD2-9227-3CD683F76D03}">
          <p14:sldIdLst>
            <p14:sldId id="335"/>
            <p14:sldId id="331"/>
            <p14:sldId id="307"/>
            <p14:sldId id="302"/>
            <p14:sldId id="337"/>
            <p14:sldId id="308"/>
            <p14:sldId id="338"/>
            <p14:sldId id="309"/>
            <p14:sldId id="339"/>
            <p14:sldId id="340"/>
            <p14:sldId id="310"/>
            <p14:sldId id="313"/>
          </p14:sldIdLst>
        </p14:section>
        <p14:section name="Vegetation Analysis" id="{CC3222C1-2594-4637-8D5F-0D2D883EBC33}">
          <p14:sldIdLst>
            <p14:sldId id="336"/>
            <p14:sldId id="312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onclusion" id="{8A30123E-4A27-465C-93DD-860722F1BBA8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666"/>
    <a:srgbClr val="1280EC"/>
    <a:srgbClr val="D10002"/>
    <a:srgbClr val="99FF27"/>
    <a:srgbClr val="EBF084"/>
    <a:srgbClr val="C1C1C1"/>
    <a:srgbClr val="2BAB29"/>
    <a:srgbClr val="ADAFAF"/>
    <a:srgbClr val="FBEA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8954" autoAdjust="0"/>
  </p:normalViewPr>
  <p:slideViewPr>
    <p:cSldViewPr snapToObjects="1">
      <p:cViewPr>
        <p:scale>
          <a:sx n="75" d="100"/>
          <a:sy n="75" d="100"/>
        </p:scale>
        <p:origin x="1962" y="6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total area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BF08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EB-4862-8E24-00D5051ABDDF}"/>
              </c:ext>
            </c:extLst>
          </c:dPt>
          <c:dPt>
            <c:idx val="1"/>
            <c:bubble3D val="0"/>
            <c:spPr>
              <a:solidFill>
                <a:srgbClr val="C1C1C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EB-4862-8E24-00D5051ABDDF}"/>
              </c:ext>
            </c:extLst>
          </c:dPt>
          <c:dPt>
            <c:idx val="2"/>
            <c:bubble3D val="0"/>
            <c:spPr>
              <a:solidFill>
                <a:srgbClr val="2BAB2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EB-4862-8E24-00D5051ABDDF}"/>
              </c:ext>
            </c:extLst>
          </c:dPt>
          <c:dPt>
            <c:idx val="3"/>
            <c:bubble3D val="0"/>
            <c:spPr>
              <a:solidFill>
                <a:srgbClr val="1280E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8EB-4862-8E24-00D5051ABDDF}"/>
              </c:ext>
            </c:extLst>
          </c:dPt>
          <c:dPt>
            <c:idx val="4"/>
            <c:bubble3D val="0"/>
            <c:spPr>
              <a:solidFill>
                <a:srgbClr val="D1000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8EB-4862-8E24-00D5051ABDDF}"/>
              </c:ext>
            </c:extLst>
          </c:dPt>
          <c:dPt>
            <c:idx val="5"/>
            <c:bubble3D val="0"/>
            <c:spPr>
              <a:solidFill>
                <a:srgbClr val="99FF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8EB-4862-8E24-00D5051ABDDF}"/>
              </c:ext>
            </c:extLst>
          </c:dPt>
          <c:dLbls>
            <c:dLbl>
              <c:idx val="0"/>
              <c:layout>
                <c:manualLayout>
                  <c:x val="0.1785337716890843"/>
                  <c:y val="-8.8034257101891444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5610"/>
                        <a:gd name="adj2" fmla="val 1313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68EB-4862-8E24-00D5051ABDDF}"/>
                </c:ext>
              </c:extLst>
            </c:dLbl>
            <c:dLbl>
              <c:idx val="1"/>
              <c:layout>
                <c:manualLayout>
                  <c:x val="0.15235691664638989"/>
                  <c:y val="-7.943320468072979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2375"/>
                        <a:gd name="adj2" fmla="val 7159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68EB-4862-8E24-00D5051ABDDF}"/>
                </c:ext>
              </c:extLst>
            </c:dLbl>
            <c:dLbl>
              <c:idx val="2"/>
              <c:layout>
                <c:manualLayout>
                  <c:x val="-0.20026671042679328"/>
                  <c:y val="6.0369235557354538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20"/>
                        <a:gd name="adj2" fmla="val 1541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68EB-4862-8E24-00D5051ABDDF}"/>
                </c:ext>
              </c:extLst>
            </c:dLbl>
            <c:dLbl>
              <c:idx val="3"/>
              <c:layout>
                <c:manualLayout>
                  <c:x val="-0.18081420242453738"/>
                  <c:y val="-6.672389193181300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5632"/>
                        <a:gd name="adj2" fmla="val 4732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68EB-4862-8E24-00D5051ABDDF}"/>
                </c:ext>
              </c:extLst>
            </c:dLbl>
            <c:dLbl>
              <c:idx val="4"/>
              <c:layout>
                <c:manualLayout>
                  <c:x val="-0.1250977948710533"/>
                  <c:y val="-0.13027045567639689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177"/>
                        <a:gd name="adj2" fmla="val -206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68EB-4862-8E24-00D5051ABDDF}"/>
                </c:ext>
              </c:extLst>
            </c:dLbl>
            <c:dLbl>
              <c:idx val="5"/>
              <c:layout>
                <c:manualLayout>
                  <c:x val="0.1414770342119101"/>
                  <c:y val="-0.10645925802131515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726"/>
                        <a:gd name="adj2" fmla="val 25090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68EB-4862-8E24-00D5051ABDDF}"/>
                </c:ext>
              </c:extLst>
            </c:dLbl>
            <c:numFmt formatCode="0.0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Tabelle1!$A$2:$A$7</c:f>
              <c:strCache>
                <c:ptCount val="6"/>
                <c:pt idx="0">
                  <c:v>agriculture</c:v>
                </c:pt>
                <c:pt idx="1">
                  <c:v>traffic</c:v>
                </c:pt>
                <c:pt idx="2">
                  <c:v>forest</c:v>
                </c:pt>
                <c:pt idx="3">
                  <c:v>water</c:v>
                </c:pt>
                <c:pt idx="4">
                  <c:v>buildings</c:v>
                </c:pt>
                <c:pt idx="5">
                  <c:v>urban greens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0.19040000000000001</c:v>
                </c:pt>
                <c:pt idx="1">
                  <c:v>3.2000000000000002E-3</c:v>
                </c:pt>
                <c:pt idx="2">
                  <c:v>0.65400000000000003</c:v>
                </c:pt>
                <c:pt idx="3">
                  <c:v>5.4000000000000003E-3</c:v>
                </c:pt>
                <c:pt idx="4">
                  <c:v>0.124</c:v>
                </c:pt>
                <c:pt idx="5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8EB-4862-8E24-00D5051ABD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5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21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0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7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71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61,64%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buildings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</a:t>
            </a:r>
            <a:r>
              <a:rPr lang="en-US" dirty="0"/>
              <a:t> greens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agriculture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20,86%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0,97%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0,48%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36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029106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42437" y="3585549"/>
            <a:ext cx="7995224" cy="521211"/>
          </a:xfrm>
        </p:spPr>
        <p:txBody>
          <a:bodyPr/>
          <a:lstStyle>
            <a:lvl1pPr>
              <a:defRPr sz="3400" b="0">
                <a:solidFill>
                  <a:srgbClr val="0066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097452" y="4178918"/>
            <a:ext cx="7997096" cy="1087508"/>
          </a:xfrm>
        </p:spPr>
        <p:txBody>
          <a:bodyPr/>
          <a:lstStyle>
            <a:lvl1pPr marL="0" indent="0" algn="l">
              <a:buNone/>
              <a:defRPr sz="2200" i="1"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r>
              <a:rPr lang="en-US" b="0" cap="none" dirty="0"/>
              <a:t>Faculty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r>
              <a:rPr lang="en-US" dirty="0"/>
              <a:t>Name, Student ID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421" y="6029106"/>
            <a:ext cx="2476800" cy="4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0" r:id="rId2"/>
    <p:sldLayoutId id="2147483698" r:id="rId3"/>
    <p:sldLayoutId id="214748369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jpe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7.png"/><Relationship Id="rId7" Type="http://schemas.openxmlformats.org/officeDocument/2006/relationships/image" Target="../media/image7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dirty="0"/>
              <a:t>Master Thesis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dirty="0"/>
              <a:t>Semantic Segmentation of Land Use </a:t>
            </a:r>
            <a:br>
              <a:rPr lang="en-US" dirty="0"/>
            </a:br>
            <a:r>
              <a:rPr lang="en-US" dirty="0"/>
              <a:t>with High-Resolution Orthophotos </a:t>
            </a:r>
            <a:br>
              <a:rPr lang="en-US" dirty="0"/>
            </a:br>
            <a:r>
              <a:rPr lang="en-US" dirty="0"/>
              <a:t>and Convolutional Neural Networks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DF10CC5B-6260-4C74-A18E-1EAC974C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Architecture</a:t>
            </a:r>
            <a:endParaRPr lang="en-US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6BD206C-C133-481E-B8BC-862C97EB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371988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contracting</a:t>
            </a:r>
            <a:r>
              <a:rPr lang="de-DE" dirty="0"/>
              <a:t> and </a:t>
            </a:r>
            <a:r>
              <a:rPr lang="de-DE" dirty="0" err="1"/>
              <a:t>expanding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skip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paths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ECF0BE9-42A0-43C1-95FF-99BAC6360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016385"/>
            <a:ext cx="6118708" cy="40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on ISBI </a:t>
            </a:r>
            <a:r>
              <a:rPr lang="de-DE" dirty="0" err="1"/>
              <a:t>Cell</a:t>
            </a:r>
            <a:r>
              <a:rPr lang="de-DE" dirty="0"/>
              <a:t> Tracking Challenge 2015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399" y="4280523"/>
            <a:ext cx="3520190" cy="565991"/>
          </a:xfrm>
        </p:spPr>
        <p:txBody>
          <a:bodyPr/>
          <a:lstStyle/>
          <a:p>
            <a:pPr algn="ctr"/>
            <a:r>
              <a:rPr lang="de-DE" b="1" dirty="0"/>
              <a:t>PhC-U373    </a:t>
            </a:r>
            <a:br>
              <a:rPr lang="de-DE" b="1" dirty="0"/>
            </a:br>
            <a:r>
              <a:rPr lang="de-DE" i="1" dirty="0"/>
              <a:t>92.03%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965B6C-F92D-4AE1-B92C-2F4AC8CE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636912"/>
            <a:ext cx="2100494" cy="14354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1AC528-BABA-48F3-82F3-9F7AD12A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32" y="2646174"/>
            <a:ext cx="2100494" cy="1426211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F0FBB76-C416-4234-BDA3-3B869B0BA497}"/>
              </a:ext>
            </a:extLst>
          </p:cNvPr>
          <p:cNvSpPr txBox="1">
            <a:spLocks/>
          </p:cNvSpPr>
          <p:nvPr/>
        </p:nvSpPr>
        <p:spPr>
          <a:xfrm>
            <a:off x="7914996" y="2420888"/>
            <a:ext cx="2213452" cy="616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DIC-</a:t>
            </a:r>
            <a:r>
              <a:rPr lang="de-DE" b="1" dirty="0" err="1"/>
              <a:t>HeLa</a:t>
            </a:r>
            <a:br>
              <a:rPr lang="de-DE" b="1" dirty="0"/>
            </a:br>
            <a:r>
              <a:rPr lang="de-DE" i="1" dirty="0"/>
              <a:t>77.56%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21C24D3-49EC-4394-BA53-29FD9D42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62" y="3048958"/>
            <a:ext cx="2423658" cy="24208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F4F8E7-8392-49BF-8AB8-D5FADEDD8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122" y="3037673"/>
            <a:ext cx="2423658" cy="2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designed for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components called </a:t>
            </a:r>
            <a:r>
              <a:rPr lang="en-US" i="1" dirty="0"/>
              <a:t>Dense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connectivity increases information flow and computational efficiency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BBAB0B-A92C-4D1B-BD85-681579DC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20" y="4221088"/>
            <a:ext cx="9336360" cy="11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 – </a:t>
            </a:r>
            <a:r>
              <a:rPr lang="de-DE" dirty="0" err="1"/>
              <a:t>Dense</a:t>
            </a:r>
            <a:r>
              <a:rPr lang="de-DE" dirty="0"/>
              <a:t> Blocks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B00BD18-D28D-4A40-A007-9288A208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511968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connections to all subsequent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growth rate</a:t>
            </a:r>
            <a:r>
              <a:rPr lang="en-US" dirty="0"/>
              <a:t> determines new feature maps per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transition layer</a:t>
            </a:r>
            <a:r>
              <a:rPr lang="en-US" dirty="0"/>
              <a:t> at the end for </a:t>
            </a:r>
            <a:r>
              <a:rPr lang="en-US" dirty="0" err="1"/>
              <a:t>downsampling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optional: </a:t>
            </a:r>
            <a:r>
              <a:rPr lang="en-US" i="1" dirty="0"/>
              <a:t>compression</a:t>
            </a:r>
            <a:r>
              <a:rPr lang="en-US" dirty="0"/>
              <a:t> in transition layer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8D3E44-084A-45BC-84AF-EE0D481A8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306491"/>
            <a:ext cx="4875128" cy="34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565C2AB-DF4D-4404-A5ED-5A5B7BAFE2B1}"/>
              </a:ext>
            </a:extLst>
          </p:cNvPr>
          <p:cNvGrpSpPr/>
          <p:nvPr/>
        </p:nvGrpSpPr>
        <p:grpSpPr>
          <a:xfrm>
            <a:off x="7640922" y="1947303"/>
            <a:ext cx="3879078" cy="4248472"/>
            <a:chOff x="2241993" y="1573199"/>
            <a:chExt cx="3879078" cy="4248472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1371CAD-DF10-45A8-AB49-41D792FACE32}"/>
                </a:ext>
              </a:extLst>
            </p:cNvPr>
            <p:cNvSpPr/>
            <p:nvPr/>
          </p:nvSpPr>
          <p:spPr>
            <a:xfrm>
              <a:off x="2836846" y="2199839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C3272DB-0B8F-499F-80B4-8269094A7DF1}"/>
                </a:ext>
              </a:extLst>
            </p:cNvPr>
            <p:cNvSpPr/>
            <p:nvPr/>
          </p:nvSpPr>
          <p:spPr>
            <a:xfrm>
              <a:off x="2241995" y="2539875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6F059E9-D377-4F1D-AC30-F5E8DB3EC90C}"/>
                </a:ext>
              </a:extLst>
            </p:cNvPr>
            <p:cNvSpPr/>
            <p:nvPr/>
          </p:nvSpPr>
          <p:spPr>
            <a:xfrm>
              <a:off x="2244153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37EBC42-8EED-4EEA-B6D9-5CA6A2A3D20D}"/>
                </a:ext>
              </a:extLst>
            </p:cNvPr>
            <p:cNvSpPr/>
            <p:nvPr/>
          </p:nvSpPr>
          <p:spPr>
            <a:xfrm>
              <a:off x="4931361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80546DC-CD89-41EB-9BA0-49BB3E9F3558}"/>
                </a:ext>
              </a:extLst>
            </p:cNvPr>
            <p:cNvSpPr/>
            <p:nvPr/>
          </p:nvSpPr>
          <p:spPr>
            <a:xfrm>
              <a:off x="2241993" y="3396523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B82868-DD84-41C1-B032-A5BE24234307}"/>
                </a:ext>
              </a:extLst>
            </p:cNvPr>
            <p:cNvSpPr/>
            <p:nvPr/>
          </p:nvSpPr>
          <p:spPr>
            <a:xfrm>
              <a:off x="4931361" y="3396523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693595C-B6E6-466D-A28D-A51BC94645B2}"/>
                </a:ext>
              </a:extLst>
            </p:cNvPr>
            <p:cNvSpPr/>
            <p:nvPr/>
          </p:nvSpPr>
          <p:spPr>
            <a:xfrm>
              <a:off x="4931361" y="4891737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2DE349-2BC6-44F1-8137-C5D4C6AF1245}"/>
                </a:ext>
              </a:extLst>
            </p:cNvPr>
            <p:cNvSpPr/>
            <p:nvPr/>
          </p:nvSpPr>
          <p:spPr>
            <a:xfrm>
              <a:off x="2244153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Input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310A504-B5C3-469E-9E08-B8A876079B5C}"/>
                </a:ext>
              </a:extLst>
            </p:cNvPr>
            <p:cNvSpPr/>
            <p:nvPr/>
          </p:nvSpPr>
          <p:spPr>
            <a:xfrm>
              <a:off x="4931361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Output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BB1E6C3-6E9C-4E3D-8F3F-DCE65093F7BF}"/>
                </a:ext>
              </a:extLst>
            </p:cNvPr>
            <p:cNvSpPr/>
            <p:nvPr/>
          </p:nvSpPr>
          <p:spPr>
            <a:xfrm>
              <a:off x="2750393" y="3052875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D3678C14-E429-4E79-9D32-4926A2865219}"/>
                </a:ext>
              </a:extLst>
            </p:cNvPr>
            <p:cNvSpPr/>
            <p:nvPr/>
          </p:nvSpPr>
          <p:spPr>
            <a:xfrm>
              <a:off x="2244153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1E5C12E-209D-4A27-B9D3-B1F138BD2B6B}"/>
                </a:ext>
              </a:extLst>
            </p:cNvPr>
            <p:cNvSpPr/>
            <p:nvPr/>
          </p:nvSpPr>
          <p:spPr>
            <a:xfrm>
              <a:off x="2244151" y="4891737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5F182B38-9A21-4198-AA04-6636F272EC55}"/>
                </a:ext>
              </a:extLst>
            </p:cNvPr>
            <p:cNvSpPr/>
            <p:nvPr/>
          </p:nvSpPr>
          <p:spPr>
            <a:xfrm>
              <a:off x="275255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0BE36C07-F72B-4222-ADE5-E32CD8E81FA9}"/>
                </a:ext>
              </a:extLst>
            </p:cNvPr>
            <p:cNvSpPr/>
            <p:nvPr/>
          </p:nvSpPr>
          <p:spPr>
            <a:xfrm>
              <a:off x="3587756" y="5448224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7D11E8E-FD13-4AFF-83B1-708B18D25FA6}"/>
                </a:ext>
              </a:extLst>
            </p:cNvPr>
            <p:cNvSpPr/>
            <p:nvPr/>
          </p:nvSpPr>
          <p:spPr>
            <a:xfrm>
              <a:off x="543976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C9A24CE-7143-4A33-B146-34B1C19DE6AA}"/>
                </a:ext>
              </a:extLst>
            </p:cNvPr>
            <p:cNvSpPr/>
            <p:nvPr/>
          </p:nvSpPr>
          <p:spPr>
            <a:xfrm>
              <a:off x="5439761" y="3048042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B2F203F-BE17-47F7-9E80-E531F61F09A4}"/>
                </a:ext>
              </a:extLst>
            </p:cNvPr>
            <p:cNvSpPr/>
            <p:nvPr/>
          </p:nvSpPr>
          <p:spPr>
            <a:xfrm>
              <a:off x="4931360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70BAE66A-C55C-4194-BCB7-DE1C3A5D7285}"/>
                </a:ext>
              </a:extLst>
            </p:cNvPr>
            <p:cNvSpPr/>
            <p:nvPr/>
          </p:nvSpPr>
          <p:spPr>
            <a:xfrm>
              <a:off x="4931360" y="2542913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39B241A-3D37-4F39-A1EA-F965C2AF9C31}"/>
                </a:ext>
              </a:extLst>
            </p:cNvPr>
            <p:cNvCxnSpPr>
              <a:cxnSpLocks/>
              <a:stCxn id="62" idx="6"/>
              <a:endCxn id="68" idx="2"/>
            </p:cNvCxnSpPr>
            <p:nvPr/>
          </p:nvCxnSpPr>
          <p:spPr>
            <a:xfrm flipV="1">
              <a:off x="2923300" y="3151926"/>
              <a:ext cx="2516461" cy="483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DD0418A1-19DA-443D-879A-BE1DA72C80DF}"/>
                </a:ext>
              </a:extLst>
            </p:cNvPr>
            <p:cNvCxnSpPr>
              <a:cxnSpLocks/>
              <a:stCxn id="60" idx="2"/>
              <a:endCxn id="55" idx="0"/>
            </p:cNvCxnSpPr>
            <p:nvPr/>
          </p:nvCxnSpPr>
          <p:spPr>
            <a:xfrm>
              <a:off x="2839008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88A01E5-A9A0-430E-9117-8889F81789E2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 flipH="1">
              <a:off x="2836850" y="2145442"/>
              <a:ext cx="2158" cy="39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CDA1415-7F7F-467C-A527-5C74F6EBE0B8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 flipH="1">
              <a:off x="2836847" y="2913322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92BFC5F0-144A-42B2-8419-AC692BA43518}"/>
                </a:ext>
              </a:extLst>
            </p:cNvPr>
            <p:cNvCxnSpPr>
              <a:cxnSpLocks/>
              <a:stCxn id="62" idx="4"/>
              <a:endCxn id="57" idx="0"/>
            </p:cNvCxnSpPr>
            <p:nvPr/>
          </p:nvCxnSpPr>
          <p:spPr>
            <a:xfrm>
              <a:off x="2836847" y="3260642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7E289031-F9A0-4918-8963-D2C0F947E3BA}"/>
                </a:ext>
              </a:extLst>
            </p:cNvPr>
            <p:cNvCxnSpPr>
              <a:cxnSpLocks/>
              <a:stCxn id="57" idx="2"/>
              <a:endCxn id="63" idx="0"/>
            </p:cNvCxnSpPr>
            <p:nvPr/>
          </p:nvCxnSpPr>
          <p:spPr>
            <a:xfrm>
              <a:off x="2836848" y="3657349"/>
              <a:ext cx="2160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43AF4779-21E7-4EF8-9634-2094820522F9}"/>
                </a:ext>
              </a:extLst>
            </p:cNvPr>
            <p:cNvCxnSpPr>
              <a:cxnSpLocks/>
              <a:stCxn id="63" idx="2"/>
              <a:endCxn id="65" idx="0"/>
            </p:cNvCxnSpPr>
            <p:nvPr/>
          </p:nvCxnSpPr>
          <p:spPr>
            <a:xfrm flipH="1">
              <a:off x="2839005" y="4408536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593D7D9F-6FC4-41C3-A151-B53B2507C735}"/>
                </a:ext>
              </a:extLst>
            </p:cNvPr>
            <p:cNvCxnSpPr>
              <a:cxnSpLocks/>
              <a:stCxn id="65" idx="4"/>
              <a:endCxn id="64" idx="0"/>
            </p:cNvCxnSpPr>
            <p:nvPr/>
          </p:nvCxnSpPr>
          <p:spPr>
            <a:xfrm>
              <a:off x="283900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Verbinder: gewinkelt 77">
              <a:extLst>
                <a:ext uri="{FF2B5EF4-FFF2-40B4-BE49-F238E27FC236}">
                  <a16:creationId xmlns:a16="http://schemas.microsoft.com/office/drawing/2014/main" id="{97FAC694-F640-4387-A15A-4BEA0BDB4311}"/>
                </a:ext>
              </a:extLst>
            </p:cNvPr>
            <p:cNvCxnSpPr>
              <a:cxnSpLocks/>
              <a:stCxn id="64" idx="2"/>
              <a:endCxn id="66" idx="1"/>
            </p:cNvCxnSpPr>
            <p:nvPr/>
          </p:nvCxnSpPr>
          <p:spPr>
            <a:xfrm rot="16200000" flipH="1">
              <a:off x="2972189" y="5019380"/>
              <a:ext cx="482385" cy="74875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Verbinder: gewinkelt 77">
              <a:extLst>
                <a:ext uri="{FF2B5EF4-FFF2-40B4-BE49-F238E27FC236}">
                  <a16:creationId xmlns:a16="http://schemas.microsoft.com/office/drawing/2014/main" id="{0671BADB-2A59-4221-A0A8-CA73F61044DF}"/>
                </a:ext>
              </a:extLst>
            </p:cNvPr>
            <p:cNvCxnSpPr>
              <a:cxnSpLocks/>
              <a:stCxn id="66" idx="3"/>
              <a:endCxn id="59" idx="2"/>
            </p:cNvCxnSpPr>
            <p:nvPr/>
          </p:nvCxnSpPr>
          <p:spPr>
            <a:xfrm flipV="1">
              <a:off x="4777466" y="5152563"/>
              <a:ext cx="748750" cy="48238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496A850E-A449-4F3E-9ABB-C1EE2BA7E4E1}"/>
                </a:ext>
              </a:extLst>
            </p:cNvPr>
            <p:cNvCxnSpPr>
              <a:cxnSpLocks/>
              <a:stCxn id="59" idx="0"/>
              <a:endCxn id="67" idx="4"/>
            </p:cNvCxnSpPr>
            <p:nvPr/>
          </p:nvCxnSpPr>
          <p:spPr>
            <a:xfrm flipH="1" flipV="1">
              <a:off x="552621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41FA8C7D-0E8A-427F-A9BA-5ECAF5BAFDCC}"/>
                </a:ext>
              </a:extLst>
            </p:cNvPr>
            <p:cNvCxnSpPr>
              <a:cxnSpLocks/>
              <a:stCxn id="67" idx="0"/>
              <a:endCxn id="69" idx="2"/>
            </p:cNvCxnSpPr>
            <p:nvPr/>
          </p:nvCxnSpPr>
          <p:spPr>
            <a:xfrm flipV="1">
              <a:off x="5526215" y="4408536"/>
              <a:ext cx="0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3E6F29B-8AB3-4E93-B13C-D72DDE099684}"/>
                </a:ext>
              </a:extLst>
            </p:cNvPr>
            <p:cNvCxnSpPr>
              <a:cxnSpLocks/>
              <a:stCxn id="69" idx="0"/>
              <a:endCxn id="58" idx="2"/>
            </p:cNvCxnSpPr>
            <p:nvPr/>
          </p:nvCxnSpPr>
          <p:spPr>
            <a:xfrm flipV="1">
              <a:off x="5526215" y="3657349"/>
              <a:ext cx="1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0B3632A7-C102-407B-8D7C-03927ED955A2}"/>
                </a:ext>
              </a:extLst>
            </p:cNvPr>
            <p:cNvCxnSpPr>
              <a:cxnSpLocks/>
              <a:stCxn id="58" idx="0"/>
              <a:endCxn id="68" idx="4"/>
            </p:cNvCxnSpPr>
            <p:nvPr/>
          </p:nvCxnSpPr>
          <p:spPr>
            <a:xfrm flipH="1" flipV="1">
              <a:off x="5526215" y="3255809"/>
              <a:ext cx="1" cy="140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FF1F4B40-AB2A-4241-8A39-6C843F5671F0}"/>
                </a:ext>
              </a:extLst>
            </p:cNvPr>
            <p:cNvCxnSpPr>
              <a:cxnSpLocks/>
              <a:stCxn id="68" idx="0"/>
              <a:endCxn id="70" idx="2"/>
            </p:cNvCxnSpPr>
            <p:nvPr/>
          </p:nvCxnSpPr>
          <p:spPr>
            <a:xfrm flipV="1">
              <a:off x="5526215" y="2916360"/>
              <a:ext cx="0" cy="131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C4ACD4B-629B-440C-86F6-75D68C9600BE}"/>
                </a:ext>
              </a:extLst>
            </p:cNvPr>
            <p:cNvCxnSpPr>
              <a:cxnSpLocks/>
              <a:stCxn id="70" idx="0"/>
              <a:endCxn id="56" idx="2"/>
            </p:cNvCxnSpPr>
            <p:nvPr/>
          </p:nvCxnSpPr>
          <p:spPr>
            <a:xfrm flipV="1">
              <a:off x="5526215" y="2145442"/>
              <a:ext cx="1" cy="397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97BB5997-D2EE-41D0-92CA-FFF303688780}"/>
                </a:ext>
              </a:extLst>
            </p:cNvPr>
            <p:cNvCxnSpPr>
              <a:cxnSpLocks/>
              <a:stCxn id="56" idx="0"/>
              <a:endCxn id="61" idx="2"/>
            </p:cNvCxnSpPr>
            <p:nvPr/>
          </p:nvCxnSpPr>
          <p:spPr>
            <a:xfrm flipV="1">
              <a:off x="5526216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A0EFAB35-23BB-4160-8ACE-A313461EF0E1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>
              <a:off x="2925458" y="4651972"/>
              <a:ext cx="2514303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Verbinder: gekrümmt 88">
              <a:extLst>
                <a:ext uri="{FF2B5EF4-FFF2-40B4-BE49-F238E27FC236}">
                  <a16:creationId xmlns:a16="http://schemas.microsoft.com/office/drawing/2014/main" id="{9A29F091-8797-405E-975C-EE91D29F7260}"/>
                </a:ext>
              </a:extLst>
            </p:cNvPr>
            <p:cNvCxnSpPr>
              <a:stCxn id="53" idx="1"/>
              <a:endCxn id="62" idx="2"/>
            </p:cNvCxnSpPr>
            <p:nvPr/>
          </p:nvCxnSpPr>
          <p:spPr>
            <a:xfrm rot="10800000" flipV="1">
              <a:off x="2750393" y="2308997"/>
              <a:ext cx="86454" cy="847761"/>
            </a:xfrm>
            <a:prstGeom prst="curvedConnector3">
              <a:avLst>
                <a:gd name="adj1" fmla="val 97743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359637C2-65EE-44D4-A1A2-ECBF11BAEFB0}"/>
                </a:ext>
              </a:extLst>
            </p:cNvPr>
            <p:cNvSpPr/>
            <p:nvPr/>
          </p:nvSpPr>
          <p:spPr>
            <a:xfrm>
              <a:off x="2839008" y="3712744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Verbinder: gekrümmt 90">
              <a:extLst>
                <a:ext uri="{FF2B5EF4-FFF2-40B4-BE49-F238E27FC236}">
                  <a16:creationId xmlns:a16="http://schemas.microsoft.com/office/drawing/2014/main" id="{C16BB978-8617-4191-BCC4-FBAFB7639408}"/>
                </a:ext>
              </a:extLst>
            </p:cNvPr>
            <p:cNvCxnSpPr>
              <a:cxnSpLocks/>
              <a:stCxn id="90" idx="1"/>
              <a:endCxn id="65" idx="2"/>
            </p:cNvCxnSpPr>
            <p:nvPr/>
          </p:nvCxnSpPr>
          <p:spPr>
            <a:xfrm rot="10800000" flipV="1">
              <a:off x="2752551" y="3821902"/>
              <a:ext cx="86457" cy="830070"/>
            </a:xfrm>
            <a:prstGeom prst="curvedConnector3">
              <a:avLst>
                <a:gd name="adj1" fmla="val 97005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1C4E450F-0065-4F47-999B-B0AFEFB2F5F4}"/>
                </a:ext>
              </a:extLst>
            </p:cNvPr>
            <p:cNvSpPr/>
            <p:nvPr/>
          </p:nvSpPr>
          <p:spPr>
            <a:xfrm>
              <a:off x="3560897" y="2971799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BF1A639B-91EC-43D1-822D-F6A7C330594E}"/>
                </a:ext>
              </a:extLst>
            </p:cNvPr>
            <p:cNvSpPr/>
            <p:nvPr/>
          </p:nvSpPr>
          <p:spPr>
            <a:xfrm>
              <a:off x="3559490" y="4451917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</p:grpSp>
      <p:graphicFrame>
        <p:nvGraphicFramePr>
          <p:cNvPr id="96" name="Tabelle 21">
            <a:extLst>
              <a:ext uri="{FF2B5EF4-FFF2-40B4-BE49-F238E27FC236}">
                <a16:creationId xmlns:a16="http://schemas.microsoft.com/office/drawing/2014/main" id="{C351B585-A0A6-42EA-BBFE-188A85A5D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088200"/>
              </p:ext>
            </p:extLst>
          </p:nvPr>
        </p:nvGraphicFramePr>
        <p:xfrm>
          <a:off x="1300986" y="2172173"/>
          <a:ext cx="4102328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2149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179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</a:tblGrid>
              <a:tr h="296221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Layers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Feature Maps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Input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3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3x3 </a:t>
                      </a:r>
                      <a:r>
                        <a:rPr lang="de-DE" sz="100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112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192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304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40739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464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85947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656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40198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896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7641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1088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76347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816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51457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578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45438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384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3064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256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05890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1x1 </a:t>
                      </a:r>
                      <a:r>
                        <a:rPr lang="de-DE" sz="1000" i="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c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44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15</a:t>
            </a:fld>
            <a:endParaRPr lang="de-DE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20007CB-1931-4F65-85C1-8212F519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on </a:t>
            </a:r>
            <a:r>
              <a:rPr lang="de-DE" dirty="0" err="1"/>
              <a:t>CamVid</a:t>
            </a:r>
            <a:r>
              <a:rPr lang="de-DE" dirty="0"/>
              <a:t> Dataset</a:t>
            </a:r>
            <a:endParaRPr lang="en-US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26B7C51-3EDC-424C-A264-14FDBF15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08" y="2348880"/>
            <a:ext cx="2150079" cy="161648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02F4F52-8E49-4B92-9033-BCF289C5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56" y="2361993"/>
            <a:ext cx="2136964" cy="1603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AAD5F3F-56C1-4610-824E-37CC9AA3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89" y="2365442"/>
            <a:ext cx="2133227" cy="159992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D6F4F6F-7065-4A6E-8B7C-8DE135EA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89" y="4032969"/>
            <a:ext cx="2128906" cy="159992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D37D108-75E2-4762-A460-D5928F264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608" y="4032969"/>
            <a:ext cx="2124612" cy="159992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A076C9F-B309-48F4-92A2-F3A174D34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584" y="4032969"/>
            <a:ext cx="2141032" cy="1599921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94874F0C-9ADD-4BC2-AAC8-2339F6DC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813" y="5693073"/>
            <a:ext cx="1698468" cy="323252"/>
          </a:xfrm>
        </p:spPr>
        <p:txBody>
          <a:bodyPr/>
          <a:lstStyle/>
          <a:p>
            <a:pPr algn="ctr"/>
            <a:r>
              <a:rPr lang="de-DE" sz="1000" i="1" dirty="0"/>
              <a:t>Original Image</a:t>
            </a:r>
            <a:endParaRPr lang="en-US" sz="1000" i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04208F83-C8BF-4495-9468-2B1066631556}"/>
              </a:ext>
            </a:extLst>
          </p:cNvPr>
          <p:cNvSpPr txBox="1">
            <a:spLocks/>
          </p:cNvSpPr>
          <p:nvPr/>
        </p:nvSpPr>
        <p:spPr>
          <a:xfrm>
            <a:off x="7514446" y="5690005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Ground Truth</a:t>
            </a:r>
            <a:endParaRPr lang="en-US" sz="1000" i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88E8E0F6-B888-43C8-B30E-9537AC41D7B2}"/>
              </a:ext>
            </a:extLst>
          </p:cNvPr>
          <p:cNvSpPr txBox="1">
            <a:spLocks/>
          </p:cNvSpPr>
          <p:nvPr/>
        </p:nvSpPr>
        <p:spPr>
          <a:xfrm>
            <a:off x="9720866" y="5686348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 err="1"/>
              <a:t>Prediction</a:t>
            </a:r>
            <a:endParaRPr lang="en-US" sz="1000" i="1" dirty="0"/>
          </a:p>
        </p:txBody>
      </p:sp>
      <p:graphicFrame>
        <p:nvGraphicFramePr>
          <p:cNvPr id="29" name="Tabelle 21">
            <a:extLst>
              <a:ext uri="{FF2B5EF4-FFF2-40B4-BE49-F238E27FC236}">
                <a16:creationId xmlns:a16="http://schemas.microsoft.com/office/drawing/2014/main" id="{64B01E34-C5E8-427E-B1F2-CAA635E38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014921"/>
              </p:ext>
            </p:extLst>
          </p:nvPr>
        </p:nvGraphicFramePr>
        <p:xfrm>
          <a:off x="1296706" y="2790969"/>
          <a:ext cx="2916000" cy="24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111600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Gl.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900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FC-DenseNet56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58.9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88.9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FC-DenseNet67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3.5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65.8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90.8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FC-DenseNet103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9.4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66.9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91.5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64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2B849-FD9F-48F5-BA15-3422C0AE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and </a:t>
            </a:r>
            <a:r>
              <a:rPr lang="de-DE" dirty="0" err="1"/>
              <a:t>decoder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inference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Postprocessing with Conditional Random Fields and Hierarchical Segmentation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4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93E0FD-34D8-4243-B439-50940CE1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916832"/>
            <a:ext cx="8658078" cy="42100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44C07F-A3A6-405B-9AE8-1670CD538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484" y="4383593"/>
            <a:ext cx="1293447" cy="13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on BSDS500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232C8F-75A2-48EF-A591-D1B2777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808" y="4497314"/>
            <a:ext cx="1418414" cy="9320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BA6C53-6D63-4C5F-B37D-0BD70B45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727" y="4500636"/>
            <a:ext cx="1423272" cy="9320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C62CD7A-2714-4E3A-9F34-AC1C35DF8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018" y="4507934"/>
            <a:ext cx="1423271" cy="9214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D7B260-A20D-424F-9B3E-A04ECCF2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889" y="3487877"/>
            <a:ext cx="1424253" cy="9355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1D1ACB2-50DA-4B5D-B913-441FCAE5A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727" y="3498652"/>
            <a:ext cx="1413512" cy="9247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6D395E-FAA0-4562-B209-BEEA43608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836" y="3499752"/>
            <a:ext cx="1423272" cy="9236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3BF25F9-BFF1-49B9-A07F-013D2272C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413" y="2480164"/>
            <a:ext cx="1435206" cy="93551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C794D4-8E04-415D-AB14-82EA614D47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71" y="2477269"/>
            <a:ext cx="1435206" cy="94130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3DF2021-9C70-4A3E-B36B-59B3914C4C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4929" y="2482520"/>
            <a:ext cx="1427200" cy="936053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5597510-537D-4FB3-A710-CAD16D2C5059}"/>
              </a:ext>
            </a:extLst>
          </p:cNvPr>
          <p:cNvSpPr txBox="1">
            <a:spLocks/>
          </p:cNvSpPr>
          <p:nvPr/>
        </p:nvSpPr>
        <p:spPr>
          <a:xfrm>
            <a:off x="7298648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/>
              <a:t>Original Image</a:t>
            </a:r>
            <a:endParaRPr lang="en-US" sz="1000" i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685A62E-1781-4CAD-9E5E-6A8CA34D3F1B}"/>
              </a:ext>
            </a:extLst>
          </p:cNvPr>
          <p:cNvSpPr txBox="1">
            <a:spLocks/>
          </p:cNvSpPr>
          <p:nvPr/>
        </p:nvSpPr>
        <p:spPr>
          <a:xfrm>
            <a:off x="8778116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W-Net </a:t>
            </a:r>
            <a:r>
              <a:rPr lang="de-DE" sz="1000" i="1" dirty="0" err="1"/>
              <a:t>Prediction</a:t>
            </a:r>
            <a:endParaRPr lang="en-US" sz="1000" i="1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FD8D1427-1095-45A2-A7B1-A0DB7C7CDAFB}"/>
              </a:ext>
            </a:extLst>
          </p:cNvPr>
          <p:cNvSpPr txBox="1">
            <a:spLocks/>
          </p:cNvSpPr>
          <p:nvPr/>
        </p:nvSpPr>
        <p:spPr>
          <a:xfrm>
            <a:off x="10120950" y="5440134"/>
            <a:ext cx="139515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After </a:t>
            </a:r>
            <a:r>
              <a:rPr lang="de-DE" sz="1000" i="1" dirty="0" err="1"/>
              <a:t>Postprocessing</a:t>
            </a:r>
            <a:endParaRPr lang="en-US" sz="1000" i="1" dirty="0"/>
          </a:p>
        </p:txBody>
      </p:sp>
      <p:graphicFrame>
        <p:nvGraphicFramePr>
          <p:cNvPr id="20" name="Tabelle 21">
            <a:extLst>
              <a:ext uri="{FF2B5EF4-FFF2-40B4-BE49-F238E27FC236}">
                <a16:creationId xmlns:a16="http://schemas.microsoft.com/office/drawing/2014/main" id="{395F23C8-9365-477C-9B9A-81080D2F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50269"/>
              </p:ext>
            </p:extLst>
          </p:nvPr>
        </p:nvGraphicFramePr>
        <p:xfrm>
          <a:off x="1055440" y="3348539"/>
          <a:ext cx="5520084" cy="11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0021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453415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Segmentation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Covering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Probabilistic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Rand Index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Variation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Information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W-Net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0.62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1.60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W-Net + PP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0.64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1.47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Dataset Preparations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Orthographic Photographs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6000" y="2088000"/>
                <a:ext cx="4287558" cy="393328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aerial </a:t>
                </a:r>
                <a:r>
                  <a:rPr lang="de-DE" dirty="0" err="1"/>
                  <a:t>photograph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earth's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RGB </a:t>
                </a:r>
                <a:r>
                  <a:rPr lang="de-DE" dirty="0" err="1"/>
                  <a:t>color</a:t>
                </a:r>
                <a:r>
                  <a:rPr lang="de-DE" dirty="0"/>
                  <a:t> and </a:t>
                </a:r>
                <a:r>
                  <a:rPr lang="de-DE" dirty="0" err="1"/>
                  <a:t>near-infrared</a:t>
                </a:r>
                <a:r>
                  <a:rPr lang="de-DE" dirty="0"/>
                  <a:t> light </a:t>
                </a:r>
                <a:r>
                  <a:rPr lang="de-DE" dirty="0" err="1"/>
                  <a:t>data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pixel</a:t>
                </a:r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10×10 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US" dirty="0"/>
                  <a:t> in scale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6000" y="2088000"/>
                <a:ext cx="4287558" cy="3933287"/>
              </a:xfrm>
              <a:blipFill>
                <a:blip r:embed="rId3"/>
                <a:stretch>
                  <a:fillRect l="-2845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57E8EB8-A089-4757-B976-F9A6E92B19FC}"/>
              </a:ext>
            </a:extLst>
          </p:cNvPr>
          <p:cNvGrpSpPr/>
          <p:nvPr/>
        </p:nvGrpSpPr>
        <p:grpSpPr>
          <a:xfrm>
            <a:off x="5918077" y="3108469"/>
            <a:ext cx="5794547" cy="2963082"/>
            <a:chOff x="5735960" y="2722741"/>
            <a:chExt cx="5794547" cy="296308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200B55A-3E2C-4E8F-9840-22CCA5341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960" y="2734445"/>
              <a:ext cx="2643335" cy="2643335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159F958-08E2-41F8-A810-F3810453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3990" y="2734446"/>
              <a:ext cx="2643335" cy="2643335"/>
            </a:xfrm>
            <a:prstGeom prst="rect">
              <a:avLst/>
            </a:prstGeom>
          </p:spPr>
        </p:pic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C220F3F0-F342-4950-B7A6-E2C3B08764D4}"/>
                </a:ext>
              </a:extLst>
            </p:cNvPr>
            <p:cNvSpPr txBox="1">
              <a:spLocks/>
            </p:cNvSpPr>
            <p:nvPr/>
          </p:nvSpPr>
          <p:spPr>
            <a:xfrm>
              <a:off x="652226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RGB Color</a:t>
              </a:r>
              <a:endParaRPr lang="en-US" sz="1000" i="1" dirty="0"/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0E38EBA-AFF1-4916-8161-6754946DB758}"/>
                </a:ext>
              </a:extLst>
            </p:cNvPr>
            <p:cNvSpPr txBox="1">
              <a:spLocks/>
            </p:cNvSpPr>
            <p:nvPr/>
          </p:nvSpPr>
          <p:spPr>
            <a:xfrm>
              <a:off x="927029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NIR </a:t>
              </a:r>
              <a:r>
                <a:rPr lang="de-DE" sz="1000" i="1" dirty="0" err="1"/>
                <a:t>values</a:t>
              </a:r>
              <a:endParaRPr lang="en-US" sz="1000" i="1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B2E50FF-18C9-44B4-896B-A321D566FC3E}"/>
                </a:ext>
              </a:extLst>
            </p:cNvPr>
            <p:cNvCxnSpPr>
              <a:cxnSpLocks/>
            </p:cNvCxnSpPr>
            <p:nvPr/>
          </p:nvCxnSpPr>
          <p:spPr>
            <a:xfrm>
              <a:off x="11253502" y="2734446"/>
              <a:ext cx="0" cy="2643335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F0C9906F-3032-4927-ABF5-53D6474604D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8259" y="2722741"/>
              <a:ext cx="72008" cy="0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E8DDB96-F85C-4F55-A5A0-68B0BFC7A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498" y="5377781"/>
              <a:ext cx="72008" cy="1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Inhaltsplatzhalter 2">
              <a:extLst>
                <a:ext uri="{FF2B5EF4-FFF2-40B4-BE49-F238E27FC236}">
                  <a16:creationId xmlns:a16="http://schemas.microsoft.com/office/drawing/2014/main" id="{79C0B9C3-E7A1-4C65-ACC2-2E3A85097C1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874640" y="393414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30 m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Raw Image Data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9CC9006-69DE-42E7-8619-495FAE42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8" y="1933684"/>
            <a:ext cx="6392576" cy="4312259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F8BD63AC-997E-4C86-83EC-1929BCB3521E}"/>
              </a:ext>
            </a:extLst>
          </p:cNvPr>
          <p:cNvSpPr txBox="1"/>
          <p:nvPr/>
        </p:nvSpPr>
        <p:spPr>
          <a:xfrm>
            <a:off x="8328248" y="5519866"/>
            <a:ext cx="2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Total Area:  248.49 km²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Graphics </a:t>
            </a:r>
            <a:r>
              <a:rPr lang="de-DE" dirty="0" err="1"/>
              <a:t>with</a:t>
            </a:r>
            <a:r>
              <a:rPr lang="de-DE" dirty="0"/>
              <a:t> Land Use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3C2553D-4C4C-459D-9C43-1578A748ED7A}"/>
              </a:ext>
            </a:extLst>
          </p:cNvPr>
          <p:cNvGrpSpPr/>
          <p:nvPr/>
        </p:nvGrpSpPr>
        <p:grpSpPr>
          <a:xfrm>
            <a:off x="9336360" y="3209346"/>
            <a:ext cx="1800200" cy="1760935"/>
            <a:chOff x="1379476" y="2342771"/>
            <a:chExt cx="1224408" cy="1760933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A197747-40CE-4BD8-8EDD-1A15544D5F34}"/>
                </a:ext>
              </a:extLst>
            </p:cNvPr>
            <p:cNvGrpSpPr/>
            <p:nvPr/>
          </p:nvGrpSpPr>
          <p:grpSpPr>
            <a:xfrm>
              <a:off x="1379476" y="2342771"/>
              <a:ext cx="1224408" cy="261610"/>
              <a:chOff x="1379476" y="2342771"/>
              <a:chExt cx="1224408" cy="261610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7F23D61-5F09-41B2-BFEE-48A310CD28F1}"/>
                  </a:ext>
                </a:extLst>
              </p:cNvPr>
              <p:cNvSpPr/>
              <p:nvPr/>
            </p:nvSpPr>
            <p:spPr>
              <a:xfrm>
                <a:off x="1379476" y="2353077"/>
                <a:ext cx="241001" cy="241001"/>
              </a:xfrm>
              <a:prstGeom prst="rect">
                <a:avLst/>
              </a:prstGeom>
              <a:solidFill>
                <a:srgbClr val="128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633D6FE-C99B-4417-823C-7F58F230BC47}"/>
                  </a:ext>
                </a:extLst>
              </p:cNvPr>
              <p:cNvSpPr txBox="1"/>
              <p:nvPr/>
            </p:nvSpPr>
            <p:spPr>
              <a:xfrm>
                <a:off x="1595773" y="2342771"/>
                <a:ext cx="1008111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water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A6B23257-6DFC-4C94-9E3B-E0DE5E1EE5BF}"/>
                </a:ext>
              </a:extLst>
            </p:cNvPr>
            <p:cNvGrpSpPr/>
            <p:nvPr/>
          </p:nvGrpSpPr>
          <p:grpSpPr>
            <a:xfrm>
              <a:off x="1379476" y="2642635"/>
              <a:ext cx="1220018" cy="261610"/>
              <a:chOff x="1379476" y="2658505"/>
              <a:chExt cx="1220018" cy="261610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8CC9788-2BE6-4B90-A456-638DD6472091}"/>
                  </a:ext>
                </a:extLst>
              </p:cNvPr>
              <p:cNvSpPr/>
              <p:nvPr/>
            </p:nvSpPr>
            <p:spPr>
              <a:xfrm>
                <a:off x="1379476" y="2668812"/>
                <a:ext cx="241001" cy="241001"/>
              </a:xfrm>
              <a:prstGeom prst="rect">
                <a:avLst/>
              </a:prstGeom>
              <a:solidFill>
                <a:srgbClr val="D1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352A837-97D6-4461-B4C3-3E4169AF892B}"/>
                  </a:ext>
                </a:extLst>
              </p:cNvPr>
              <p:cNvSpPr txBox="1"/>
              <p:nvPr/>
            </p:nvSpPr>
            <p:spPr>
              <a:xfrm>
                <a:off x="1591382" y="2658505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buildings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C2A0196-7137-4379-97AD-BF55A850E599}"/>
                </a:ext>
              </a:extLst>
            </p:cNvPr>
            <p:cNvGrpSpPr/>
            <p:nvPr/>
          </p:nvGrpSpPr>
          <p:grpSpPr>
            <a:xfrm>
              <a:off x="1379476" y="2857861"/>
              <a:ext cx="1215628" cy="430887"/>
              <a:chOff x="1379476" y="2878787"/>
              <a:chExt cx="1215628" cy="430887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1DE63E87-D6B4-4249-9143-2587C94F27BA}"/>
                  </a:ext>
                </a:extLst>
              </p:cNvPr>
              <p:cNvSpPr/>
              <p:nvPr/>
            </p:nvSpPr>
            <p:spPr>
              <a:xfrm>
                <a:off x="1379476" y="2973733"/>
                <a:ext cx="241001" cy="241001"/>
              </a:xfrm>
              <a:prstGeom prst="rect">
                <a:avLst/>
              </a:prstGeom>
              <a:solidFill>
                <a:srgbClr val="EBF0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F4DFDCB-CE46-420B-A6EE-55EA75218FF7}"/>
                  </a:ext>
                </a:extLst>
              </p:cNvPr>
              <p:cNvSpPr txBox="1"/>
              <p:nvPr/>
            </p:nvSpPr>
            <p:spPr>
              <a:xfrm>
                <a:off x="1586992" y="2878787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agriculture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0F81B564-933F-4465-9F6F-3E1DAFFF65DC}"/>
                </a:ext>
              </a:extLst>
            </p:cNvPr>
            <p:cNvGrpSpPr/>
            <p:nvPr/>
          </p:nvGrpSpPr>
          <p:grpSpPr>
            <a:xfrm>
              <a:off x="1379476" y="3242366"/>
              <a:ext cx="1211238" cy="261610"/>
              <a:chOff x="1379476" y="3239465"/>
              <a:chExt cx="1211238" cy="26161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C436026C-EA30-49F4-AAF5-215E992E3F14}"/>
                  </a:ext>
                </a:extLst>
              </p:cNvPr>
              <p:cNvSpPr/>
              <p:nvPr/>
            </p:nvSpPr>
            <p:spPr>
              <a:xfrm>
                <a:off x="1379476" y="3249771"/>
                <a:ext cx="241001" cy="241001"/>
              </a:xfrm>
              <a:prstGeom prst="rect">
                <a:avLst/>
              </a:prstGeom>
              <a:solidFill>
                <a:srgbClr val="2BAB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7B94057-6757-430D-A891-2D18099D22DB}"/>
                  </a:ext>
                </a:extLst>
              </p:cNvPr>
              <p:cNvSpPr txBox="1"/>
              <p:nvPr/>
            </p:nvSpPr>
            <p:spPr>
              <a:xfrm>
                <a:off x="1582601" y="3239465"/>
                <a:ext cx="1008113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forest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E0E373E-07CA-4510-8870-350165977AD0}"/>
                </a:ext>
              </a:extLst>
            </p:cNvPr>
            <p:cNvGrpSpPr/>
            <p:nvPr/>
          </p:nvGrpSpPr>
          <p:grpSpPr>
            <a:xfrm>
              <a:off x="1379476" y="3457591"/>
              <a:ext cx="1206848" cy="430887"/>
              <a:chOff x="1379476" y="3456140"/>
              <a:chExt cx="1206848" cy="430887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3D00693-ADC0-4319-8BB4-1E9EEF7ABB94}"/>
                  </a:ext>
                </a:extLst>
              </p:cNvPr>
              <p:cNvSpPr/>
              <p:nvPr/>
            </p:nvSpPr>
            <p:spPr>
              <a:xfrm>
                <a:off x="1379476" y="3551086"/>
                <a:ext cx="241001" cy="241001"/>
              </a:xfrm>
              <a:prstGeom prst="rect">
                <a:avLst/>
              </a:prstGeom>
              <a:solidFill>
                <a:srgbClr val="99FF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2F2DB59-68B8-4EBA-86EF-CE0F29F1707C}"/>
                  </a:ext>
                </a:extLst>
              </p:cNvPr>
              <p:cNvSpPr txBox="1"/>
              <p:nvPr/>
            </p:nvSpPr>
            <p:spPr>
              <a:xfrm>
                <a:off x="1578213" y="3456140"/>
                <a:ext cx="1008111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>
                    <a:latin typeface="Lucida Console" panose="020B0609040504020204" pitchFamily="49" charset="0"/>
                  </a:rPr>
                  <a:t>urban </a:t>
                </a:r>
                <a:r>
                  <a:rPr lang="de-DE" sz="1100" dirty="0" err="1">
                    <a:latin typeface="Lucida Console" panose="020B0609040504020204" pitchFamily="49" charset="0"/>
                  </a:rPr>
                  <a:t>greens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652065F-2B3C-44A6-BAF9-8EAA481A3004}"/>
                </a:ext>
              </a:extLst>
            </p:cNvPr>
            <p:cNvGrpSpPr/>
            <p:nvPr/>
          </p:nvGrpSpPr>
          <p:grpSpPr>
            <a:xfrm>
              <a:off x="1379476" y="3842094"/>
              <a:ext cx="1202458" cy="261610"/>
              <a:chOff x="1379476" y="3842094"/>
              <a:chExt cx="1202458" cy="261610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28AFC65-A2CB-4843-8AE4-1747D69DA19E}"/>
                  </a:ext>
                </a:extLst>
              </p:cNvPr>
              <p:cNvSpPr/>
              <p:nvPr/>
            </p:nvSpPr>
            <p:spPr>
              <a:xfrm>
                <a:off x="1379476" y="3852401"/>
                <a:ext cx="241001" cy="241001"/>
              </a:xfrm>
              <a:prstGeom prst="rect">
                <a:avLst/>
              </a:prstGeom>
              <a:solidFill>
                <a:srgbClr val="C1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4EB6E84-EC23-40C8-99E0-4E249827EF74}"/>
                  </a:ext>
                </a:extLst>
              </p:cNvPr>
              <p:cNvSpPr txBox="1"/>
              <p:nvPr/>
            </p:nvSpPr>
            <p:spPr>
              <a:xfrm>
                <a:off x="1573822" y="3842094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traffic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</p:grp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Preparations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D17F5B5-FA71-46E4-B53C-8AE3D1D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48" y="1916832"/>
            <a:ext cx="10008504" cy="41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Inaccuracies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Labels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AEAC3E4A-99E7-4942-9D49-284065987188}"/>
              </a:ext>
            </a:extLst>
          </p:cNvPr>
          <p:cNvGrpSpPr/>
          <p:nvPr/>
        </p:nvGrpSpPr>
        <p:grpSpPr>
          <a:xfrm>
            <a:off x="6816080" y="2755160"/>
            <a:ext cx="4190400" cy="2647546"/>
            <a:chOff x="782958" y="2694650"/>
            <a:chExt cx="4814052" cy="3041577"/>
          </a:xfrm>
        </p:grpSpPr>
        <p:pic>
          <p:nvPicPr>
            <p:cNvPr id="33" name="Grafik 3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E41DFED-0277-440E-870B-5EC28740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58" y="2694650"/>
              <a:ext cx="1503397" cy="304157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B3CD143-48B4-4859-B9F8-648EC3BCA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965" y="2694650"/>
              <a:ext cx="1503397" cy="3041576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6979FE9E-61BE-4FA0-BFFE-25631B7A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13" y="2694651"/>
              <a:ext cx="1503397" cy="3041576"/>
            </a:xfrm>
            <a:prstGeom prst="rect">
              <a:avLst/>
            </a:prstGeom>
          </p:spPr>
        </p:pic>
      </p:grp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5B596C83-F005-46BF-B28C-7B54ABB6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5016024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parcels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roads</a:t>
            </a:r>
            <a:r>
              <a:rPr lang="de-DE" dirty="0"/>
              <a:t> and </a:t>
            </a:r>
            <a:r>
              <a:rPr lang="de-DE" dirty="0" err="1"/>
              <a:t>railways</a:t>
            </a:r>
            <a:r>
              <a:rPr lang="de-DE" dirty="0"/>
              <a:t> </a:t>
            </a:r>
            <a:r>
              <a:rPr lang="de-DE" dirty="0" err="1"/>
              <a:t>submerged</a:t>
            </a:r>
            <a:r>
              <a:rPr lang="de-DE" dirty="0"/>
              <a:t> in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riverbanks</a:t>
            </a:r>
            <a:r>
              <a:rPr lang="de-DE" dirty="0"/>
              <a:t> </a:t>
            </a:r>
            <a:r>
              <a:rPr lang="de-DE" dirty="0" err="1"/>
              <a:t>delineated</a:t>
            </a:r>
            <a:r>
              <a:rPr lang="de-DE" dirty="0"/>
              <a:t> </a:t>
            </a:r>
            <a:r>
              <a:rPr lang="de-DE" dirty="0" err="1"/>
              <a:t>poorly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6B1B870-2170-4350-B442-03963E83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312584"/>
              </p:ext>
            </p:extLst>
          </p:nvPr>
        </p:nvGraphicFramePr>
        <p:xfrm>
          <a:off x="7176120" y="2646051"/>
          <a:ext cx="4002497" cy="3084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29F4058-A896-47DD-A4BB-3BBCE4D8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295944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forest</a:t>
            </a:r>
            <a:r>
              <a:rPr lang="de-DE" dirty="0"/>
              <a:t>, </a:t>
            </a:r>
            <a:r>
              <a:rPr lang="de-DE" dirty="0" err="1"/>
              <a:t>agriculture</a:t>
            </a:r>
            <a:r>
              <a:rPr lang="de-DE" dirty="0"/>
              <a:t> and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97%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consist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not be compensated with class weights</a:t>
            </a:r>
          </a:p>
        </p:txBody>
      </p:sp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BFF95-C123-4BEB-B97B-369C724E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 – </a:t>
            </a:r>
            <a:r>
              <a:rPr lang="de-DE" dirty="0" err="1"/>
              <a:t>Addressing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2E007-9C41-4EBD-96A5-6288B244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3503856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classes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differentiation of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imbalance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large </a:t>
            </a:r>
            <a:r>
              <a:rPr lang="de-DE" dirty="0" err="1"/>
              <a:t>patches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dropped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1F3C12-7392-4040-B27D-C077D33B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3B3CAE-B325-40D5-9556-F79A277B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57CD47-328C-4B42-86ED-D1E6495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0955DF-C1BB-4B89-9263-BE983A9B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6" y="2274250"/>
            <a:ext cx="3299715" cy="32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D2E41-00AF-433E-A17F-D4EA32E8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Datasets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D0133-092F-4AF4-B59E-77DC7FA0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B204D5-C088-4200-A47C-A8CBB727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FAF74-D9A7-4413-BA70-07996E8E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24134C-C307-4B73-AF7C-15371F1F2552}"/>
              </a:ext>
            </a:extLst>
          </p:cNvPr>
          <p:cNvSpPr txBox="1"/>
          <p:nvPr/>
        </p:nvSpPr>
        <p:spPr>
          <a:xfrm>
            <a:off x="1296000" y="2852936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U-Net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572x572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20,289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4,679 test images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EFCA5DB-EAC6-46FF-BA3A-C4C44868A3BA}"/>
              </a:ext>
            </a:extLst>
          </p:cNvPr>
          <p:cNvSpPr txBox="1"/>
          <p:nvPr/>
        </p:nvSpPr>
        <p:spPr>
          <a:xfrm>
            <a:off x="4848896" y="2858606"/>
            <a:ext cx="2505549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FC-</a:t>
            </a:r>
            <a:r>
              <a:rPr lang="de-DE" b="1" dirty="0" err="1"/>
              <a:t>DenseNet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i="1" dirty="0"/>
              <a:t>224x224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38,367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8,512 test images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D46650-7F9F-4C30-9F36-69860FED4503}"/>
              </a:ext>
            </a:extLst>
          </p:cNvPr>
          <p:cNvSpPr txBox="1"/>
          <p:nvPr/>
        </p:nvSpPr>
        <p:spPr>
          <a:xfrm>
            <a:off x="8401793" y="2858767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W-Net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256x256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32,861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7,405 test images</a:t>
            </a:r>
          </a:p>
        </p:txBody>
      </p:sp>
    </p:spTree>
    <p:extLst>
      <p:ext uri="{BB962C8B-B14F-4D97-AF65-F5344CB8AC3E}">
        <p14:creationId xmlns:p14="http://schemas.microsoft.com/office/powerpoint/2010/main" val="34781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B6C9F-105C-4891-B48C-4468EA6F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and Hardware </a:t>
            </a:r>
            <a:r>
              <a:rPr lang="de-DE" dirty="0" err="1"/>
              <a:t>Specifications</a:t>
            </a:r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BAE84AB-CA38-44BB-A8E7-95045F1A4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541" y="2512914"/>
            <a:ext cx="2585551" cy="76368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48807E-B8FC-4A15-9A9E-E2378112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62E058-3846-4099-8BB8-F5B079BA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C788FB-9467-41B2-A27D-09230981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  <p:pic>
        <p:nvPicPr>
          <p:cNvPr id="1028" name="Picture 4" descr="Keras: the Python deep learning API">
            <a:extLst>
              <a:ext uri="{FF2B5EF4-FFF2-40B4-BE49-F238E27FC236}">
                <a16:creationId xmlns:a16="http://schemas.microsoft.com/office/drawing/2014/main" id="{3AE704D4-8327-4E1C-B84D-F0B8CF0C4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004" y="3611573"/>
            <a:ext cx="2162175" cy="6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The Python Logo | Python Software Foundation">
            <a:extLst>
              <a:ext uri="{FF2B5EF4-FFF2-40B4-BE49-F238E27FC236}">
                <a16:creationId xmlns:a16="http://schemas.microsoft.com/office/drawing/2014/main" id="{B28E490E-2B63-4015-A992-6287542127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726AC4-34CB-4315-899A-FA1367DB0B4D}"/>
              </a:ext>
            </a:extLst>
          </p:cNvPr>
          <p:cNvSpPr txBox="1"/>
          <p:nvPr/>
        </p:nvSpPr>
        <p:spPr>
          <a:xfrm>
            <a:off x="7279010" y="3122980"/>
            <a:ext cx="4032448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Intel Core i7 8700K 6x3.70 GHz</a:t>
            </a:r>
          </a:p>
          <a:p>
            <a:pPr>
              <a:lnSpc>
                <a:spcPct val="150000"/>
              </a:lnSpc>
            </a:pPr>
            <a:r>
              <a:rPr lang="de-DE" dirty="0"/>
              <a:t>DDR4-2400 RAM, 32 GB</a:t>
            </a:r>
          </a:p>
          <a:p>
            <a:pPr>
              <a:lnSpc>
                <a:spcPct val="150000"/>
              </a:lnSpc>
            </a:pPr>
            <a:r>
              <a:rPr lang="en-US" dirty="0"/>
              <a:t>GeForce GTX 1080 </a:t>
            </a:r>
            <a:r>
              <a:rPr lang="en-US" dirty="0" err="1"/>
              <a:t>Ti</a:t>
            </a:r>
            <a:r>
              <a:rPr lang="en-US" dirty="0"/>
              <a:t>, 11 GB VRAM</a:t>
            </a:r>
          </a:p>
          <a:p>
            <a:pPr>
              <a:lnSpc>
                <a:spcPct val="150000"/>
              </a:lnSpc>
            </a:pPr>
            <a:r>
              <a:rPr lang="en-US" dirty="0"/>
              <a:t>Samsung SSD 860 EVO, 500 GB</a:t>
            </a:r>
          </a:p>
          <a:p>
            <a:pPr>
              <a:lnSpc>
                <a:spcPct val="150000"/>
              </a:lnSpc>
            </a:pPr>
            <a:r>
              <a:rPr lang="en-US" dirty="0"/>
              <a:t>Windows 10, Version 2004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53AA413-6F39-4B35-86CE-61A13A59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86" y="4570332"/>
            <a:ext cx="3240360" cy="61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Emergency Landing Assistant, Emergency Landing Field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Objective: 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Objective: Vegetation Density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16896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U-Net-23D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0.7324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74.4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U-Net-23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0.7458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73.6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U-Net-18D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1.1061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60.9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21.6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U-Net-28D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1.3370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36.4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pic>
        <p:nvPicPr>
          <p:cNvPr id="21" name="Grafik 20">
            <a:extLst>
              <a:ext uri="{FF2B5EF4-FFF2-40B4-BE49-F238E27FC236}">
                <a16:creationId xmlns:a16="http://schemas.microsoft.com/office/drawing/2014/main" id="{E42A908E-3B1D-4EF6-B5EC-E79F91AF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905" y="4006675"/>
            <a:ext cx="2373095" cy="193602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6E84F9C-A46F-40F8-9864-26F22241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94" y="1612650"/>
            <a:ext cx="2373095" cy="19107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0E562C-DC22-4F39-AF81-A6EC13E2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400" y="4006675"/>
            <a:ext cx="2373095" cy="1936027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825031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342062" y="3850058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Mean </a:t>
            </a:r>
            <a:r>
              <a:rPr lang="de-DE" dirty="0" err="1"/>
              <a:t>IoU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06C49A3-8A82-4B5B-8823-09D046F39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45" y="2257362"/>
            <a:ext cx="846639" cy="846639"/>
          </a:xfrm>
          <a:prstGeom prst="rect">
            <a:avLst/>
          </a:prstGeom>
        </p:spPr>
      </p:pic>
      <p:pic>
        <p:nvPicPr>
          <p:cNvPr id="21" name="Grafik 2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F005FD6-3B33-43EA-894D-FE06F88FA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45" y="3582251"/>
            <a:ext cx="846639" cy="846639"/>
          </a:xfrm>
          <a:prstGeom prst="rect">
            <a:avLst/>
          </a:prstGeom>
        </p:spPr>
      </p:pic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5B68DFE-F4A9-4567-ABEF-770E12D05C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59" y="4895631"/>
            <a:ext cx="846639" cy="846639"/>
          </a:xfrm>
          <a:prstGeom prst="rect">
            <a:avLst/>
          </a:prstGeom>
        </p:spPr>
      </p:pic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31400396-BF60-4F7A-BB71-7852A99BD1DD}"/>
              </a:ext>
            </a:extLst>
          </p:cNvPr>
          <p:cNvGrpSpPr/>
          <p:nvPr/>
        </p:nvGrpSpPr>
        <p:grpSpPr>
          <a:xfrm>
            <a:off x="3145574" y="2257362"/>
            <a:ext cx="847396" cy="3484908"/>
            <a:chOff x="2923138" y="2257362"/>
            <a:chExt cx="847396" cy="348490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A75C320-9D70-4B4E-9126-69C459159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38" y="2257362"/>
              <a:ext cx="846639" cy="84663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27A72B5C-84E6-4237-8E08-68D8AA93E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38" y="3582251"/>
              <a:ext cx="846639" cy="846639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1073E17A-BCC5-411C-908E-9D34D352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895" y="4895631"/>
              <a:ext cx="846639" cy="846639"/>
            </a:xfrm>
            <a:prstGeom prst="rect">
              <a:avLst/>
            </a:prstGeom>
          </p:spPr>
        </p:pic>
      </p:grpSp>
      <p:pic>
        <p:nvPicPr>
          <p:cNvPr id="29" name="Grafik 2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65FF36A-4E5D-4135-8EDC-7DE0EA2B21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89" y="2257362"/>
            <a:ext cx="846639" cy="846639"/>
          </a:xfrm>
          <a:prstGeom prst="rect">
            <a:avLst/>
          </a:prstGeom>
        </p:spPr>
      </p:pic>
      <p:pic>
        <p:nvPicPr>
          <p:cNvPr id="31" name="Grafik 3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B8AE3B0-5CEA-4D26-AE45-17FB45D3E1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89" y="3582251"/>
            <a:ext cx="846639" cy="846639"/>
          </a:xfrm>
          <a:prstGeom prst="rect">
            <a:avLst/>
          </a:prstGeom>
        </p:spPr>
      </p:pic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5008F94-3D41-48FB-8EF6-E5C7469937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60" y="4895631"/>
            <a:ext cx="846639" cy="846639"/>
          </a:xfrm>
          <a:prstGeom prst="rect">
            <a:avLst/>
          </a:prstGeom>
        </p:spPr>
      </p:pic>
      <p:pic>
        <p:nvPicPr>
          <p:cNvPr id="43" name="Grafik 4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985A45B-1C6C-46C3-B25D-8632C7D65B0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10" y="2152623"/>
            <a:ext cx="1056116" cy="1056116"/>
          </a:xfrm>
          <a:prstGeom prst="rect">
            <a:avLst/>
          </a:prstGeom>
        </p:spPr>
      </p:pic>
      <p:pic>
        <p:nvPicPr>
          <p:cNvPr id="45" name="Grafik 4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72F3125-4492-4177-AA4A-677A3CE437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10" y="3477512"/>
            <a:ext cx="1056116" cy="1056116"/>
          </a:xfrm>
          <a:prstGeom prst="rect">
            <a:avLst/>
          </a:prstGeom>
        </p:spPr>
      </p:pic>
      <p:pic>
        <p:nvPicPr>
          <p:cNvPr id="47" name="Grafik 4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A9BDFB4-CC1D-48A4-88DE-2DDACED82D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36" y="4790892"/>
            <a:ext cx="1056116" cy="1056116"/>
          </a:xfrm>
          <a:prstGeom prst="rect">
            <a:avLst/>
          </a:prstGeom>
        </p:spPr>
      </p:pic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68AD4FCD-62EE-4725-927E-DA7A100AAB75}"/>
              </a:ext>
            </a:extLst>
          </p:cNvPr>
          <p:cNvGrpSpPr/>
          <p:nvPr/>
        </p:nvGrpSpPr>
        <p:grpSpPr>
          <a:xfrm>
            <a:off x="1445934" y="2052248"/>
            <a:ext cx="1251660" cy="3890771"/>
            <a:chOff x="1022205" y="2052248"/>
            <a:chExt cx="1251660" cy="3890771"/>
          </a:xfrm>
        </p:grpSpPr>
        <p:pic>
          <p:nvPicPr>
            <p:cNvPr id="17" name="Grafik 16" descr="Ein Bild, das draußen, Transport enthält.&#10;&#10;Automatisch generierte Beschreibung">
              <a:extLst>
                <a:ext uri="{FF2B5EF4-FFF2-40B4-BE49-F238E27FC236}">
                  <a16:creationId xmlns:a16="http://schemas.microsoft.com/office/drawing/2014/main" id="{A23BEB51-C6E4-4C0E-8281-3E6FFEA7B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2056612"/>
              <a:ext cx="1248138" cy="1248138"/>
            </a:xfrm>
            <a:prstGeom prst="rect">
              <a:avLst/>
            </a:prstGeom>
          </p:spPr>
        </p:pic>
        <p:pic>
          <p:nvPicPr>
            <p:cNvPr id="23" name="Grafik 22" descr="Ein Bild, das Text, draußen enthält.&#10;&#10;Automatisch generierte Beschreibung">
              <a:extLst>
                <a:ext uri="{FF2B5EF4-FFF2-40B4-BE49-F238E27FC236}">
                  <a16:creationId xmlns:a16="http://schemas.microsoft.com/office/drawing/2014/main" id="{E29AD7AD-C762-4E40-950F-0F2924697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3381501"/>
              <a:ext cx="1248138" cy="1248138"/>
            </a:xfrm>
            <a:prstGeom prst="rect">
              <a:avLst/>
            </a:prstGeom>
          </p:spPr>
        </p:pic>
        <p:pic>
          <p:nvPicPr>
            <p:cNvPr id="35" name="Grafik 34" descr="Ein Bild, das draußen, Natur enthält.&#10;&#10;Automatisch generierte Beschreibung">
              <a:extLst>
                <a:ext uri="{FF2B5EF4-FFF2-40B4-BE49-F238E27FC236}">
                  <a16:creationId xmlns:a16="http://schemas.microsoft.com/office/drawing/2014/main" id="{0454BFEA-D41D-4CC7-87DE-5173CD7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4694881"/>
              <a:ext cx="1248138" cy="1248138"/>
            </a:xfrm>
            <a:prstGeom prst="rect">
              <a:avLst/>
            </a:prstGeom>
          </p:spPr>
        </p:pic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033893B8-52BF-4BAB-B694-977DE499987B}"/>
                </a:ext>
              </a:extLst>
            </p:cNvPr>
            <p:cNvSpPr/>
            <p:nvPr/>
          </p:nvSpPr>
          <p:spPr>
            <a:xfrm rot="5400000">
              <a:off x="-819371" y="3899441"/>
              <a:ext cx="3886407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BD33E44-8AFD-4575-B1C0-F3CB44FDF406}"/>
                </a:ext>
              </a:extLst>
            </p:cNvPr>
            <p:cNvSpPr/>
            <p:nvPr/>
          </p:nvSpPr>
          <p:spPr>
            <a:xfrm>
              <a:off x="1226589" y="2052248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07E6F4B7-CF76-4AB2-A53E-B4FE5BAF1F31}"/>
                </a:ext>
              </a:extLst>
            </p:cNvPr>
            <p:cNvSpPr/>
            <p:nvPr/>
          </p:nvSpPr>
          <p:spPr>
            <a:xfrm rot="5400000">
              <a:off x="230287" y="3899440"/>
              <a:ext cx="3886407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2F3D9E3-C72D-420E-8DF1-2DDEF6A87C3D}"/>
                </a:ext>
              </a:extLst>
            </p:cNvPr>
            <p:cNvSpPr/>
            <p:nvPr/>
          </p:nvSpPr>
          <p:spPr>
            <a:xfrm>
              <a:off x="1224207" y="3104001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688B968-6922-4856-9001-B020FD935E4A}"/>
                </a:ext>
              </a:extLst>
            </p:cNvPr>
            <p:cNvSpPr/>
            <p:nvPr/>
          </p:nvSpPr>
          <p:spPr>
            <a:xfrm>
              <a:off x="1224206" y="4426624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9A7E9362-A82F-492F-BB88-1FD6F1C5A386}"/>
                </a:ext>
              </a:extLst>
            </p:cNvPr>
            <p:cNvSpPr/>
            <p:nvPr/>
          </p:nvSpPr>
          <p:spPr>
            <a:xfrm>
              <a:off x="1226586" y="4694881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E935E9ED-8F47-417F-B9AE-1A5EF2192D43}"/>
                </a:ext>
              </a:extLst>
            </p:cNvPr>
            <p:cNvSpPr/>
            <p:nvPr/>
          </p:nvSpPr>
          <p:spPr>
            <a:xfrm>
              <a:off x="1224204" y="5742270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0951F6DA-A95B-4E7F-A995-162112783D9E}"/>
                </a:ext>
              </a:extLst>
            </p:cNvPr>
            <p:cNvSpPr/>
            <p:nvPr/>
          </p:nvSpPr>
          <p:spPr>
            <a:xfrm>
              <a:off x="1226588" y="3379235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Inhaltsplatzhalter 2">
            <a:extLst>
              <a:ext uri="{FF2B5EF4-FFF2-40B4-BE49-F238E27FC236}">
                <a16:creationId xmlns:a16="http://schemas.microsoft.com/office/drawing/2014/main" id="{97B33367-BA8B-4EAB-9837-71F1221F7E7F}"/>
              </a:ext>
            </a:extLst>
          </p:cNvPr>
          <p:cNvSpPr txBox="1">
            <a:spLocks/>
          </p:cNvSpPr>
          <p:nvPr/>
        </p:nvSpPr>
        <p:spPr>
          <a:xfrm>
            <a:off x="1427319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86" name="Inhaltsplatzhalter 2">
            <a:extLst>
              <a:ext uri="{FF2B5EF4-FFF2-40B4-BE49-F238E27FC236}">
                <a16:creationId xmlns:a16="http://schemas.microsoft.com/office/drawing/2014/main" id="{8866737C-B9B4-4FD3-A25A-B96FFABADC21}"/>
              </a:ext>
            </a:extLst>
          </p:cNvPr>
          <p:cNvSpPr txBox="1">
            <a:spLocks/>
          </p:cNvSpPr>
          <p:nvPr/>
        </p:nvSpPr>
        <p:spPr>
          <a:xfrm>
            <a:off x="2855640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87" name="Inhaltsplatzhalter 2">
            <a:extLst>
              <a:ext uri="{FF2B5EF4-FFF2-40B4-BE49-F238E27FC236}">
                <a16:creationId xmlns:a16="http://schemas.microsoft.com/office/drawing/2014/main" id="{1358200F-0D12-4410-9DF3-DD624906EC7C}"/>
              </a:ext>
            </a:extLst>
          </p:cNvPr>
          <p:cNvSpPr txBox="1">
            <a:spLocks/>
          </p:cNvSpPr>
          <p:nvPr/>
        </p:nvSpPr>
        <p:spPr>
          <a:xfrm>
            <a:off x="4223792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U-Net-23D</a:t>
            </a:r>
            <a:endParaRPr lang="en-US" sz="1000" b="1" dirty="0"/>
          </a:p>
        </p:txBody>
      </p:sp>
      <p:sp>
        <p:nvSpPr>
          <p:cNvPr id="88" name="Inhaltsplatzhalter 2">
            <a:extLst>
              <a:ext uri="{FF2B5EF4-FFF2-40B4-BE49-F238E27FC236}">
                <a16:creationId xmlns:a16="http://schemas.microsoft.com/office/drawing/2014/main" id="{07A43C75-769A-4F9D-B14C-86A3A677D1AE}"/>
              </a:ext>
            </a:extLst>
          </p:cNvPr>
          <p:cNvSpPr txBox="1">
            <a:spLocks/>
          </p:cNvSpPr>
          <p:nvPr/>
        </p:nvSpPr>
        <p:spPr>
          <a:xfrm>
            <a:off x="5519936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</a:t>
            </a:r>
            <a:endParaRPr lang="en-US" sz="1000" b="1" dirty="0"/>
          </a:p>
        </p:txBody>
      </p:sp>
      <p:sp>
        <p:nvSpPr>
          <p:cNvPr id="89" name="Inhaltsplatzhalter 2">
            <a:extLst>
              <a:ext uri="{FF2B5EF4-FFF2-40B4-BE49-F238E27FC236}">
                <a16:creationId xmlns:a16="http://schemas.microsoft.com/office/drawing/2014/main" id="{FAF79799-90E9-49C7-BC37-F93E7832961D}"/>
              </a:ext>
            </a:extLst>
          </p:cNvPr>
          <p:cNvSpPr txBox="1">
            <a:spLocks/>
          </p:cNvSpPr>
          <p:nvPr/>
        </p:nvSpPr>
        <p:spPr>
          <a:xfrm>
            <a:off x="6960096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U-Net-18D</a:t>
            </a:r>
            <a:endParaRPr lang="en-US" sz="1000" b="1" dirty="0"/>
          </a:p>
        </p:txBody>
      </p:sp>
      <p:pic>
        <p:nvPicPr>
          <p:cNvPr id="91" name="Grafik 90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4883C92-48A0-4314-982D-33918165625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435" y="2399786"/>
            <a:ext cx="561790" cy="561790"/>
          </a:xfrm>
          <a:prstGeom prst="rect">
            <a:avLst/>
          </a:prstGeom>
        </p:spPr>
      </p:pic>
      <p:pic>
        <p:nvPicPr>
          <p:cNvPr id="92" name="Grafik 91" descr="Ein Bild, das Platz enthält.&#10;&#10;Automatisch generierte Beschreibung">
            <a:extLst>
              <a:ext uri="{FF2B5EF4-FFF2-40B4-BE49-F238E27FC236}">
                <a16:creationId xmlns:a16="http://schemas.microsoft.com/office/drawing/2014/main" id="{A235C7FC-A0E2-49A0-B343-83A9F8F4878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31" y="3718919"/>
            <a:ext cx="561790" cy="561790"/>
          </a:xfrm>
          <a:prstGeom prst="rect">
            <a:avLst/>
          </a:prstGeom>
        </p:spPr>
      </p:pic>
      <p:pic>
        <p:nvPicPr>
          <p:cNvPr id="93" name="Grafik 9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D738AC7-4A7D-4BC0-8F70-15406666663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31" y="5039932"/>
            <a:ext cx="561790" cy="561790"/>
          </a:xfrm>
          <a:prstGeom prst="rect">
            <a:avLst/>
          </a:prstGeom>
        </p:spPr>
      </p:pic>
      <p:sp>
        <p:nvSpPr>
          <p:cNvPr id="94" name="Inhaltsplatzhalter 2">
            <a:extLst>
              <a:ext uri="{FF2B5EF4-FFF2-40B4-BE49-F238E27FC236}">
                <a16:creationId xmlns:a16="http://schemas.microsoft.com/office/drawing/2014/main" id="{FA3A3CDE-4762-4163-85F7-220892E647F8}"/>
              </a:ext>
            </a:extLst>
          </p:cNvPr>
          <p:cNvSpPr txBox="1">
            <a:spLocks/>
          </p:cNvSpPr>
          <p:nvPr/>
        </p:nvSpPr>
        <p:spPr>
          <a:xfrm>
            <a:off x="8544272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U-Net-28D</a:t>
            </a:r>
            <a:endParaRPr lang="en-US" sz="1000" b="1" dirty="0"/>
          </a:p>
        </p:txBody>
      </p:sp>
      <p:sp>
        <p:nvSpPr>
          <p:cNvPr id="98" name="Inhaltsplatzhalter 2">
            <a:extLst>
              <a:ext uri="{FF2B5EF4-FFF2-40B4-BE49-F238E27FC236}">
                <a16:creationId xmlns:a16="http://schemas.microsoft.com/office/drawing/2014/main" id="{4BD3F757-342C-43E0-A560-0DBF1247710E}"/>
              </a:ext>
            </a:extLst>
          </p:cNvPr>
          <p:cNvSpPr txBox="1">
            <a:spLocks/>
          </p:cNvSpPr>
          <p:nvPr/>
        </p:nvSpPr>
        <p:spPr>
          <a:xfrm>
            <a:off x="4920400" y="44333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37.5%</a:t>
            </a:r>
            <a:endParaRPr lang="en-US" sz="800" i="1" dirty="0"/>
          </a:p>
        </p:txBody>
      </p:sp>
      <p:sp>
        <p:nvSpPr>
          <p:cNvPr id="99" name="Inhaltsplatzhalter 2">
            <a:extLst>
              <a:ext uri="{FF2B5EF4-FFF2-40B4-BE49-F238E27FC236}">
                <a16:creationId xmlns:a16="http://schemas.microsoft.com/office/drawing/2014/main" id="{27BA2633-7180-4330-9A8B-9C2A1C204389}"/>
              </a:ext>
            </a:extLst>
          </p:cNvPr>
          <p:cNvSpPr txBox="1">
            <a:spLocks/>
          </p:cNvSpPr>
          <p:nvPr/>
        </p:nvSpPr>
        <p:spPr>
          <a:xfrm>
            <a:off x="4871864" y="575864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24.0%</a:t>
            </a:r>
            <a:endParaRPr lang="en-US" sz="800" i="1" dirty="0"/>
          </a:p>
        </p:txBody>
      </p:sp>
      <p:sp>
        <p:nvSpPr>
          <p:cNvPr id="100" name="Inhaltsplatzhalter 2">
            <a:extLst>
              <a:ext uri="{FF2B5EF4-FFF2-40B4-BE49-F238E27FC236}">
                <a16:creationId xmlns:a16="http://schemas.microsoft.com/office/drawing/2014/main" id="{DCDA3B86-6CE7-4477-B8CD-BCD70B43BB93}"/>
              </a:ext>
            </a:extLst>
          </p:cNvPr>
          <p:cNvSpPr txBox="1">
            <a:spLocks/>
          </p:cNvSpPr>
          <p:nvPr/>
        </p:nvSpPr>
        <p:spPr>
          <a:xfrm>
            <a:off x="4871864" y="310400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29.8%</a:t>
            </a:r>
            <a:endParaRPr lang="en-US" sz="800" i="1" dirty="0"/>
          </a:p>
        </p:txBody>
      </p:sp>
      <p:sp>
        <p:nvSpPr>
          <p:cNvPr id="101" name="Inhaltsplatzhalter 2">
            <a:extLst>
              <a:ext uri="{FF2B5EF4-FFF2-40B4-BE49-F238E27FC236}">
                <a16:creationId xmlns:a16="http://schemas.microsoft.com/office/drawing/2014/main" id="{B5D02FE0-0ADB-48DE-9C7D-BD76D62161EF}"/>
              </a:ext>
            </a:extLst>
          </p:cNvPr>
          <p:cNvSpPr txBox="1">
            <a:spLocks/>
          </p:cNvSpPr>
          <p:nvPr/>
        </p:nvSpPr>
        <p:spPr>
          <a:xfrm>
            <a:off x="6236374" y="44333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61.8%</a:t>
            </a:r>
            <a:endParaRPr lang="en-US" sz="800" i="1" dirty="0"/>
          </a:p>
        </p:txBody>
      </p:sp>
      <p:sp>
        <p:nvSpPr>
          <p:cNvPr id="102" name="Inhaltsplatzhalter 2">
            <a:extLst>
              <a:ext uri="{FF2B5EF4-FFF2-40B4-BE49-F238E27FC236}">
                <a16:creationId xmlns:a16="http://schemas.microsoft.com/office/drawing/2014/main" id="{0407281E-8D3C-424B-B322-623E92385741}"/>
              </a:ext>
            </a:extLst>
          </p:cNvPr>
          <p:cNvSpPr txBox="1">
            <a:spLocks/>
          </p:cNvSpPr>
          <p:nvPr/>
        </p:nvSpPr>
        <p:spPr>
          <a:xfrm>
            <a:off x="6187838" y="575864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37.9%</a:t>
            </a:r>
            <a:endParaRPr lang="en-US" sz="800" i="1" dirty="0"/>
          </a:p>
        </p:txBody>
      </p:sp>
      <p:sp>
        <p:nvSpPr>
          <p:cNvPr id="103" name="Inhaltsplatzhalter 2">
            <a:extLst>
              <a:ext uri="{FF2B5EF4-FFF2-40B4-BE49-F238E27FC236}">
                <a16:creationId xmlns:a16="http://schemas.microsoft.com/office/drawing/2014/main" id="{430A5885-A330-416E-90C1-7ECEAA262AE2}"/>
              </a:ext>
            </a:extLst>
          </p:cNvPr>
          <p:cNvSpPr txBox="1">
            <a:spLocks/>
          </p:cNvSpPr>
          <p:nvPr/>
        </p:nvSpPr>
        <p:spPr>
          <a:xfrm>
            <a:off x="6187838" y="310400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40.0%</a:t>
            </a:r>
            <a:endParaRPr lang="en-US" sz="800" i="1" dirty="0"/>
          </a:p>
        </p:txBody>
      </p:sp>
      <p:sp>
        <p:nvSpPr>
          <p:cNvPr id="104" name="Inhaltsplatzhalter 2">
            <a:extLst>
              <a:ext uri="{FF2B5EF4-FFF2-40B4-BE49-F238E27FC236}">
                <a16:creationId xmlns:a16="http://schemas.microsoft.com/office/drawing/2014/main" id="{C80F9CFF-997A-4445-9ABE-2A84CB6A6869}"/>
              </a:ext>
            </a:extLst>
          </p:cNvPr>
          <p:cNvSpPr txBox="1">
            <a:spLocks/>
          </p:cNvSpPr>
          <p:nvPr/>
        </p:nvSpPr>
        <p:spPr>
          <a:xfrm>
            <a:off x="7792358" y="452220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33.4%</a:t>
            </a:r>
            <a:endParaRPr lang="en-US" sz="800" i="1" dirty="0"/>
          </a:p>
        </p:txBody>
      </p:sp>
      <p:sp>
        <p:nvSpPr>
          <p:cNvPr id="105" name="Inhaltsplatzhalter 2">
            <a:extLst>
              <a:ext uri="{FF2B5EF4-FFF2-40B4-BE49-F238E27FC236}">
                <a16:creationId xmlns:a16="http://schemas.microsoft.com/office/drawing/2014/main" id="{C578FB50-B36E-4CCC-B729-E31584F88818}"/>
              </a:ext>
            </a:extLst>
          </p:cNvPr>
          <p:cNvSpPr txBox="1">
            <a:spLocks/>
          </p:cNvSpPr>
          <p:nvPr/>
        </p:nvSpPr>
        <p:spPr>
          <a:xfrm>
            <a:off x="7743822" y="584750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18.0%</a:t>
            </a:r>
            <a:endParaRPr lang="en-US" sz="800" i="1" dirty="0"/>
          </a:p>
        </p:txBody>
      </p:sp>
      <p:sp>
        <p:nvSpPr>
          <p:cNvPr id="106" name="Inhaltsplatzhalter 2">
            <a:extLst>
              <a:ext uri="{FF2B5EF4-FFF2-40B4-BE49-F238E27FC236}">
                <a16:creationId xmlns:a16="http://schemas.microsoft.com/office/drawing/2014/main" id="{A35F68D7-6B21-42EC-8631-69A1C8602450}"/>
              </a:ext>
            </a:extLst>
          </p:cNvPr>
          <p:cNvSpPr txBox="1">
            <a:spLocks/>
          </p:cNvSpPr>
          <p:nvPr/>
        </p:nvSpPr>
        <p:spPr>
          <a:xfrm>
            <a:off x="7743822" y="320238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20.9%</a:t>
            </a:r>
            <a:endParaRPr lang="en-US" sz="800" i="1" dirty="0"/>
          </a:p>
        </p:txBody>
      </p:sp>
      <p:sp>
        <p:nvSpPr>
          <p:cNvPr id="107" name="Inhaltsplatzhalter 2">
            <a:extLst>
              <a:ext uri="{FF2B5EF4-FFF2-40B4-BE49-F238E27FC236}">
                <a16:creationId xmlns:a16="http://schemas.microsoft.com/office/drawing/2014/main" id="{585DD1B2-94B6-4A73-81CD-4399397FD8FA}"/>
              </a:ext>
            </a:extLst>
          </p:cNvPr>
          <p:cNvSpPr txBox="1">
            <a:spLocks/>
          </p:cNvSpPr>
          <p:nvPr/>
        </p:nvSpPr>
        <p:spPr>
          <a:xfrm>
            <a:off x="8983017" y="4301332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21.0%</a:t>
            </a:r>
            <a:endParaRPr lang="en-US" sz="800" i="1" dirty="0"/>
          </a:p>
        </p:txBody>
      </p:sp>
      <p:sp>
        <p:nvSpPr>
          <p:cNvPr id="108" name="Inhaltsplatzhalter 2">
            <a:extLst>
              <a:ext uri="{FF2B5EF4-FFF2-40B4-BE49-F238E27FC236}">
                <a16:creationId xmlns:a16="http://schemas.microsoft.com/office/drawing/2014/main" id="{8E6AD662-DE3D-4C2E-A31C-FAD081AFE7FB}"/>
              </a:ext>
            </a:extLst>
          </p:cNvPr>
          <p:cNvSpPr txBox="1">
            <a:spLocks/>
          </p:cNvSpPr>
          <p:nvPr/>
        </p:nvSpPr>
        <p:spPr>
          <a:xfrm>
            <a:off x="8934481" y="562663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4.7%</a:t>
            </a:r>
            <a:endParaRPr lang="en-US" sz="800" i="1" dirty="0"/>
          </a:p>
        </p:txBody>
      </p:sp>
      <p:sp>
        <p:nvSpPr>
          <p:cNvPr id="109" name="Inhaltsplatzhalter 2">
            <a:extLst>
              <a:ext uri="{FF2B5EF4-FFF2-40B4-BE49-F238E27FC236}">
                <a16:creationId xmlns:a16="http://schemas.microsoft.com/office/drawing/2014/main" id="{33019FF6-5399-441D-9EA1-D49A4C754CF0}"/>
              </a:ext>
            </a:extLst>
          </p:cNvPr>
          <p:cNvSpPr txBox="1">
            <a:spLocks/>
          </p:cNvSpPr>
          <p:nvPr/>
        </p:nvSpPr>
        <p:spPr>
          <a:xfrm>
            <a:off x="8934481" y="2971988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4.5%</a:t>
            </a:r>
            <a:endParaRPr lang="en-US" sz="800" i="1" dirty="0"/>
          </a:p>
        </p:txBody>
      </p:sp>
      <p:sp>
        <p:nvSpPr>
          <p:cNvPr id="110" name="Inhaltsplatzhalter 2">
            <a:extLst>
              <a:ext uri="{FF2B5EF4-FFF2-40B4-BE49-F238E27FC236}">
                <a16:creationId xmlns:a16="http://schemas.microsoft.com/office/drawing/2014/main" id="{84680BD5-B9BE-4CCE-8191-1671817738D3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(38.8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92771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FCDN-103D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10.8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1.1681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62.6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28.4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FCDN-103CD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1.2952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24.0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FCDN-67D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1.3301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53.7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23.2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FCDN-56D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1.2806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56.1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21.8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799158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342062" y="3850058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3EE53C-4D64-4B4B-9C35-EB534B9D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58" y="1563681"/>
            <a:ext cx="2396212" cy="19596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3383600-83B6-4B1C-A05E-5FD25F90F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483" y="4019428"/>
            <a:ext cx="2361158" cy="19360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FB1DAF-7011-49E6-89E8-A7CEEC86C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2248" y="4017861"/>
            <a:ext cx="2385196" cy="19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Mean </a:t>
            </a:r>
            <a:r>
              <a:rPr lang="de-DE" dirty="0" err="1"/>
              <a:t>IoU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E5FEF2-5FD7-4A9D-8584-ADE4F59C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1" y="1988840"/>
            <a:ext cx="979493" cy="979493"/>
          </a:xfrm>
          <a:prstGeom prst="rect">
            <a:avLst/>
          </a:prstGeom>
        </p:spPr>
      </p:pic>
      <p:pic>
        <p:nvPicPr>
          <p:cNvPr id="11" name="Grafik 10" descr="Ein Bild, das Text, Visitenkarte, Vektorgrafiken enthält.&#10;&#10;Automatisch generierte Beschreibung">
            <a:extLst>
              <a:ext uri="{FF2B5EF4-FFF2-40B4-BE49-F238E27FC236}">
                <a16:creationId xmlns:a16="http://schemas.microsoft.com/office/drawing/2014/main" id="{D7E0D377-C02C-4212-83F8-BE6903319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30" y="1988840"/>
            <a:ext cx="979493" cy="9794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F5C3896-7DBD-4A12-943E-C7105E680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39" y="1988840"/>
            <a:ext cx="979493" cy="979493"/>
          </a:xfrm>
          <a:prstGeom prst="rect">
            <a:avLst/>
          </a:prstGeom>
        </p:spPr>
      </p:pic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8B1CDA8-296D-4934-8ADF-C59472972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10" y="3321111"/>
            <a:ext cx="979493" cy="979493"/>
          </a:xfrm>
          <a:prstGeom prst="rect">
            <a:avLst/>
          </a:prstGeom>
        </p:spPr>
      </p:pic>
      <p:pic>
        <p:nvPicPr>
          <p:cNvPr id="17" name="Grafik 16" descr="Ein Bild, das Stein enthält.&#10;&#10;Automatisch generierte Beschreibung">
            <a:extLst>
              <a:ext uri="{FF2B5EF4-FFF2-40B4-BE49-F238E27FC236}">
                <a16:creationId xmlns:a16="http://schemas.microsoft.com/office/drawing/2014/main" id="{A2ED5944-F742-4BDD-AF43-C82383791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321111"/>
            <a:ext cx="979493" cy="9794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B099AE-64D0-4F48-B36E-C5387C6B2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42" y="3321111"/>
            <a:ext cx="979493" cy="979493"/>
          </a:xfrm>
          <a:prstGeom prst="rect">
            <a:avLst/>
          </a:prstGeom>
        </p:spPr>
      </p:pic>
      <p:pic>
        <p:nvPicPr>
          <p:cNvPr id="21" name="Grafik 20" descr="Ein Bild, das Welle enthält.&#10;&#10;Automatisch generierte Beschreibung">
            <a:extLst>
              <a:ext uri="{FF2B5EF4-FFF2-40B4-BE49-F238E27FC236}">
                <a16:creationId xmlns:a16="http://schemas.microsoft.com/office/drawing/2014/main" id="{B6A006B3-7F83-48B6-8B05-31C776F7D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1" y="4700591"/>
            <a:ext cx="979371" cy="979371"/>
          </a:xfrm>
          <a:prstGeom prst="rect">
            <a:avLst/>
          </a:prstGeom>
        </p:spPr>
      </p:pic>
      <p:pic>
        <p:nvPicPr>
          <p:cNvPr id="23" name="Grafik 22" descr="Ein Bild, das Text, Visitenkarte, Briefpapier, Umschlag enthält.&#10;&#10;Automatisch generierte Beschreibung">
            <a:extLst>
              <a:ext uri="{FF2B5EF4-FFF2-40B4-BE49-F238E27FC236}">
                <a16:creationId xmlns:a16="http://schemas.microsoft.com/office/drawing/2014/main" id="{CD4A9309-ECEE-4844-B1C6-9F80CFC99E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60" y="4700591"/>
            <a:ext cx="979371" cy="979371"/>
          </a:xfrm>
          <a:prstGeom prst="rect">
            <a:avLst/>
          </a:prstGeom>
        </p:spPr>
      </p:pic>
      <p:pic>
        <p:nvPicPr>
          <p:cNvPr id="25" name="Grafik 2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144770-09DA-4741-B2A6-BD7286F1F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99" y="4700591"/>
            <a:ext cx="979371" cy="979371"/>
          </a:xfrm>
          <a:prstGeom prst="rect">
            <a:avLst/>
          </a:prstGeom>
        </p:spPr>
      </p:pic>
      <p:pic>
        <p:nvPicPr>
          <p:cNvPr id="27" name="Grafik 2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663C444-D098-4036-9B6F-21B977B62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78" y="1988840"/>
            <a:ext cx="979493" cy="979493"/>
          </a:xfrm>
          <a:prstGeom prst="rect">
            <a:avLst/>
          </a:prstGeom>
        </p:spPr>
      </p:pic>
      <p:pic>
        <p:nvPicPr>
          <p:cNvPr id="29" name="Grafik 2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15C7D2B-3BD8-4C5F-A5D1-DF9825F5E1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8" y="3321111"/>
            <a:ext cx="979493" cy="979493"/>
          </a:xfrm>
          <a:prstGeom prst="rect">
            <a:avLst/>
          </a:prstGeom>
        </p:spPr>
      </p:pic>
      <p:pic>
        <p:nvPicPr>
          <p:cNvPr id="31" name="Grafik 3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90F3086-35DF-4236-9201-E0DD6849C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46" y="1988840"/>
            <a:ext cx="979493" cy="979493"/>
          </a:xfrm>
          <a:prstGeom prst="rect">
            <a:avLst/>
          </a:prstGeom>
        </p:spPr>
      </p:pic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2F82B43-9AFE-455F-93C8-C9A28AB621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35" y="3321111"/>
            <a:ext cx="979493" cy="979493"/>
          </a:xfrm>
          <a:prstGeom prst="rect">
            <a:avLst/>
          </a:prstGeom>
        </p:spPr>
      </p:pic>
      <p:pic>
        <p:nvPicPr>
          <p:cNvPr id="35" name="Grafik 3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1501588-A31C-4A76-BD2F-09086FB723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14" y="1988840"/>
            <a:ext cx="979493" cy="979493"/>
          </a:xfrm>
          <a:prstGeom prst="rect">
            <a:avLst/>
          </a:prstGeom>
        </p:spPr>
      </p:pic>
      <p:pic>
        <p:nvPicPr>
          <p:cNvPr id="37" name="Grafik 3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82C317-0882-4ECC-A93C-4A83E107DA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61" y="3321111"/>
            <a:ext cx="979493" cy="979493"/>
          </a:xfrm>
          <a:prstGeom prst="rect">
            <a:avLst/>
          </a:prstGeom>
        </p:spPr>
      </p:pic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171CCE9-5D2F-457B-ABF6-DEB463B793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68" y="4700591"/>
            <a:ext cx="979371" cy="979371"/>
          </a:xfrm>
          <a:prstGeom prst="rect">
            <a:avLst/>
          </a:prstGeom>
        </p:spPr>
      </p:pic>
      <p:pic>
        <p:nvPicPr>
          <p:cNvPr id="41" name="Grafik 4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F1A93B6-42F1-4AC4-B8D9-6B8623ACA6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66" y="4700591"/>
            <a:ext cx="979371" cy="979371"/>
          </a:xfrm>
          <a:prstGeom prst="rect">
            <a:avLst/>
          </a:prstGeom>
        </p:spPr>
      </p:pic>
      <p:pic>
        <p:nvPicPr>
          <p:cNvPr id="43" name="Grafik 4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EAE6496-7DF6-4DF7-ACEF-B12EBE11A2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61" y="4700591"/>
            <a:ext cx="979371" cy="979371"/>
          </a:xfrm>
          <a:prstGeom prst="rect">
            <a:avLst/>
          </a:prstGeom>
        </p:spPr>
      </p:pic>
      <p:sp>
        <p:nvSpPr>
          <p:cNvPr id="44" name="Inhaltsplatzhalter 2">
            <a:extLst>
              <a:ext uri="{FF2B5EF4-FFF2-40B4-BE49-F238E27FC236}">
                <a16:creationId xmlns:a16="http://schemas.microsoft.com/office/drawing/2014/main" id="{26ED56BA-C79E-4CD8-9E86-23A0E2E5355B}"/>
              </a:ext>
            </a:extLst>
          </p:cNvPr>
          <p:cNvSpPr txBox="1">
            <a:spLocks/>
          </p:cNvSpPr>
          <p:nvPr/>
        </p:nvSpPr>
        <p:spPr>
          <a:xfrm>
            <a:off x="1113138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8539F975-425A-4B8C-8BEE-032EC11D699D}"/>
              </a:ext>
            </a:extLst>
          </p:cNvPr>
          <p:cNvSpPr txBox="1">
            <a:spLocks/>
          </p:cNvSpPr>
          <p:nvPr/>
        </p:nvSpPr>
        <p:spPr>
          <a:xfrm>
            <a:off x="2639616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47" name="Inhaltsplatzhalter 2">
            <a:extLst>
              <a:ext uri="{FF2B5EF4-FFF2-40B4-BE49-F238E27FC236}">
                <a16:creationId xmlns:a16="http://schemas.microsoft.com/office/drawing/2014/main" id="{4487F1BD-1E5E-4C4C-B273-DFFEEABCE714}"/>
              </a:ext>
            </a:extLst>
          </p:cNvPr>
          <p:cNvSpPr txBox="1">
            <a:spLocks/>
          </p:cNvSpPr>
          <p:nvPr/>
        </p:nvSpPr>
        <p:spPr>
          <a:xfrm>
            <a:off x="4151784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FCDN-103D</a:t>
            </a:r>
            <a:endParaRPr lang="en-US" sz="1000" b="1" dirty="0"/>
          </a:p>
        </p:txBody>
      </p:sp>
      <p:sp>
        <p:nvSpPr>
          <p:cNvPr id="48" name="Inhaltsplatzhalter 2">
            <a:extLst>
              <a:ext uri="{FF2B5EF4-FFF2-40B4-BE49-F238E27FC236}">
                <a16:creationId xmlns:a16="http://schemas.microsoft.com/office/drawing/2014/main" id="{890E3BC8-10E9-4A8B-B423-9AD926E45CEB}"/>
              </a:ext>
            </a:extLst>
          </p:cNvPr>
          <p:cNvSpPr txBox="1">
            <a:spLocks/>
          </p:cNvSpPr>
          <p:nvPr/>
        </p:nvSpPr>
        <p:spPr>
          <a:xfrm>
            <a:off x="5663952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FCDN-103CD</a:t>
            </a:r>
            <a:endParaRPr lang="en-US" sz="1000" b="1" dirty="0"/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04EF4029-D07F-4E52-999A-3596FFF69ECB}"/>
              </a:ext>
            </a:extLst>
          </p:cNvPr>
          <p:cNvSpPr txBox="1">
            <a:spLocks/>
          </p:cNvSpPr>
          <p:nvPr/>
        </p:nvSpPr>
        <p:spPr>
          <a:xfrm>
            <a:off x="7176120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FCDN-67D</a:t>
            </a:r>
            <a:endParaRPr lang="en-US" sz="1000" b="1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1B75FFE7-6ED3-40B6-A4B2-2D90F7F0A838}"/>
              </a:ext>
            </a:extLst>
          </p:cNvPr>
          <p:cNvSpPr txBox="1">
            <a:spLocks/>
          </p:cNvSpPr>
          <p:nvPr/>
        </p:nvSpPr>
        <p:spPr>
          <a:xfrm>
            <a:off x="8688288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FCDN-56D</a:t>
            </a:r>
            <a:endParaRPr lang="en-US" sz="1000" b="1" dirty="0"/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0FE05C5-82ED-4C21-BE50-E59FE7DE7476}"/>
              </a:ext>
            </a:extLst>
          </p:cNvPr>
          <p:cNvSpPr txBox="1">
            <a:spLocks/>
          </p:cNvSpPr>
          <p:nvPr/>
        </p:nvSpPr>
        <p:spPr>
          <a:xfrm>
            <a:off x="4885377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56.0%</a:t>
            </a:r>
            <a:endParaRPr lang="en-US" sz="800" i="1" dirty="0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11DF41C2-3174-48DA-9430-06944B7D690C}"/>
              </a:ext>
            </a:extLst>
          </p:cNvPr>
          <p:cNvSpPr txBox="1">
            <a:spLocks/>
          </p:cNvSpPr>
          <p:nvPr/>
        </p:nvSpPr>
        <p:spPr>
          <a:xfrm>
            <a:off x="4885377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50.6%</a:t>
            </a:r>
            <a:endParaRPr lang="en-US" sz="800" i="1" dirty="0"/>
          </a:p>
        </p:txBody>
      </p:sp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DDE1F54E-9E6D-4BCB-ABD7-6F854399B8C1}"/>
              </a:ext>
            </a:extLst>
          </p:cNvPr>
          <p:cNvSpPr txBox="1">
            <a:spLocks/>
          </p:cNvSpPr>
          <p:nvPr/>
        </p:nvSpPr>
        <p:spPr>
          <a:xfrm>
            <a:off x="4885377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26.9%</a:t>
            </a:r>
            <a:endParaRPr lang="en-US" sz="800" i="1" dirty="0"/>
          </a:p>
        </p:txBody>
      </p:sp>
      <p:sp>
        <p:nvSpPr>
          <p:cNvPr id="54" name="Inhaltsplatzhalter 2">
            <a:extLst>
              <a:ext uri="{FF2B5EF4-FFF2-40B4-BE49-F238E27FC236}">
                <a16:creationId xmlns:a16="http://schemas.microsoft.com/office/drawing/2014/main" id="{E57E64A8-5FF6-4C51-B953-B74D491EE27F}"/>
              </a:ext>
            </a:extLst>
          </p:cNvPr>
          <p:cNvSpPr txBox="1">
            <a:spLocks/>
          </p:cNvSpPr>
          <p:nvPr/>
        </p:nvSpPr>
        <p:spPr>
          <a:xfrm>
            <a:off x="6397516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21.3%</a:t>
            </a:r>
            <a:endParaRPr lang="en-US" sz="800" i="1" dirty="0"/>
          </a:p>
        </p:txBody>
      </p:sp>
      <p:sp>
        <p:nvSpPr>
          <p:cNvPr id="55" name="Inhaltsplatzhalter 2">
            <a:extLst>
              <a:ext uri="{FF2B5EF4-FFF2-40B4-BE49-F238E27FC236}">
                <a16:creationId xmlns:a16="http://schemas.microsoft.com/office/drawing/2014/main" id="{19BB5108-5830-40EC-B0D7-69C4CCBBA536}"/>
              </a:ext>
            </a:extLst>
          </p:cNvPr>
          <p:cNvSpPr txBox="1">
            <a:spLocks/>
          </p:cNvSpPr>
          <p:nvPr/>
        </p:nvSpPr>
        <p:spPr>
          <a:xfrm>
            <a:off x="6397516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18.9%</a:t>
            </a:r>
            <a:endParaRPr lang="en-US" sz="800" i="1" dirty="0"/>
          </a:p>
        </p:txBody>
      </p:sp>
      <p:sp>
        <p:nvSpPr>
          <p:cNvPr id="56" name="Inhaltsplatzhalter 2">
            <a:extLst>
              <a:ext uri="{FF2B5EF4-FFF2-40B4-BE49-F238E27FC236}">
                <a16:creationId xmlns:a16="http://schemas.microsoft.com/office/drawing/2014/main" id="{98282600-D561-4ACF-BBEB-EA15A9D2AE71}"/>
              </a:ext>
            </a:extLst>
          </p:cNvPr>
          <p:cNvSpPr txBox="1">
            <a:spLocks/>
          </p:cNvSpPr>
          <p:nvPr/>
        </p:nvSpPr>
        <p:spPr>
          <a:xfrm>
            <a:off x="6397516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31.1%</a:t>
            </a:r>
            <a:endParaRPr lang="en-US" sz="800" i="1" dirty="0"/>
          </a:p>
        </p:txBody>
      </p:sp>
      <p:sp>
        <p:nvSpPr>
          <p:cNvPr id="57" name="Inhaltsplatzhalter 2">
            <a:extLst>
              <a:ext uri="{FF2B5EF4-FFF2-40B4-BE49-F238E27FC236}">
                <a16:creationId xmlns:a16="http://schemas.microsoft.com/office/drawing/2014/main" id="{1B4D17C9-F166-4E89-9C80-39F73C8008E6}"/>
              </a:ext>
            </a:extLst>
          </p:cNvPr>
          <p:cNvSpPr txBox="1">
            <a:spLocks/>
          </p:cNvSpPr>
          <p:nvPr/>
        </p:nvSpPr>
        <p:spPr>
          <a:xfrm>
            <a:off x="7909655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15.6%</a:t>
            </a:r>
            <a:endParaRPr lang="en-US" sz="800" i="1" dirty="0"/>
          </a:p>
        </p:txBody>
      </p:sp>
      <p:sp>
        <p:nvSpPr>
          <p:cNvPr id="58" name="Inhaltsplatzhalter 2">
            <a:extLst>
              <a:ext uri="{FF2B5EF4-FFF2-40B4-BE49-F238E27FC236}">
                <a16:creationId xmlns:a16="http://schemas.microsoft.com/office/drawing/2014/main" id="{F706C51A-BDB6-4E87-B441-9106505207DC}"/>
              </a:ext>
            </a:extLst>
          </p:cNvPr>
          <p:cNvSpPr txBox="1">
            <a:spLocks/>
          </p:cNvSpPr>
          <p:nvPr/>
        </p:nvSpPr>
        <p:spPr>
          <a:xfrm>
            <a:off x="7909655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16.2%</a:t>
            </a:r>
            <a:endParaRPr lang="en-US" sz="800" i="1" dirty="0"/>
          </a:p>
        </p:txBody>
      </p:sp>
      <p:sp>
        <p:nvSpPr>
          <p:cNvPr id="59" name="Inhaltsplatzhalter 2">
            <a:extLst>
              <a:ext uri="{FF2B5EF4-FFF2-40B4-BE49-F238E27FC236}">
                <a16:creationId xmlns:a16="http://schemas.microsoft.com/office/drawing/2014/main" id="{F30ADDF5-1D0B-4D7E-B0EF-CD3924269C0D}"/>
              </a:ext>
            </a:extLst>
          </p:cNvPr>
          <p:cNvSpPr txBox="1">
            <a:spLocks/>
          </p:cNvSpPr>
          <p:nvPr/>
        </p:nvSpPr>
        <p:spPr>
          <a:xfrm>
            <a:off x="7909655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30.1%</a:t>
            </a:r>
            <a:endParaRPr lang="en-US" sz="800" i="1" dirty="0"/>
          </a:p>
        </p:txBody>
      </p:sp>
      <p:sp>
        <p:nvSpPr>
          <p:cNvPr id="60" name="Inhaltsplatzhalter 2">
            <a:extLst>
              <a:ext uri="{FF2B5EF4-FFF2-40B4-BE49-F238E27FC236}">
                <a16:creationId xmlns:a16="http://schemas.microsoft.com/office/drawing/2014/main" id="{DBB2C4EA-8A70-40A3-84B1-B3EBFD328403}"/>
              </a:ext>
            </a:extLst>
          </p:cNvPr>
          <p:cNvSpPr txBox="1">
            <a:spLocks/>
          </p:cNvSpPr>
          <p:nvPr/>
        </p:nvSpPr>
        <p:spPr>
          <a:xfrm>
            <a:off x="9421794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24.2%</a:t>
            </a:r>
            <a:endParaRPr lang="en-US" sz="800" i="1" dirty="0"/>
          </a:p>
        </p:txBody>
      </p:sp>
      <p:sp>
        <p:nvSpPr>
          <p:cNvPr id="61" name="Inhaltsplatzhalter 2">
            <a:extLst>
              <a:ext uri="{FF2B5EF4-FFF2-40B4-BE49-F238E27FC236}">
                <a16:creationId xmlns:a16="http://schemas.microsoft.com/office/drawing/2014/main" id="{EA35FAFD-539C-48F7-8C6F-5A877C97300F}"/>
              </a:ext>
            </a:extLst>
          </p:cNvPr>
          <p:cNvSpPr txBox="1">
            <a:spLocks/>
          </p:cNvSpPr>
          <p:nvPr/>
        </p:nvSpPr>
        <p:spPr>
          <a:xfrm>
            <a:off x="9421794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22.0%</a:t>
            </a:r>
            <a:endParaRPr lang="en-US" sz="800" i="1" dirty="0"/>
          </a:p>
        </p:txBody>
      </p:sp>
      <p:sp>
        <p:nvSpPr>
          <p:cNvPr id="62" name="Inhaltsplatzhalter 2">
            <a:extLst>
              <a:ext uri="{FF2B5EF4-FFF2-40B4-BE49-F238E27FC236}">
                <a16:creationId xmlns:a16="http://schemas.microsoft.com/office/drawing/2014/main" id="{27AEFCFC-A3B8-4652-8B77-7E4CCBAD3EC2}"/>
              </a:ext>
            </a:extLst>
          </p:cNvPr>
          <p:cNvSpPr txBox="1">
            <a:spLocks/>
          </p:cNvSpPr>
          <p:nvPr/>
        </p:nvSpPr>
        <p:spPr>
          <a:xfrm>
            <a:off x="9421794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29.8%</a:t>
            </a:r>
            <a:endParaRPr lang="en-US" sz="800" i="1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E0DA09DD-A53A-4BA8-9DBD-86E420B72CA5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(22.4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922455"/>
              </p:ext>
            </p:extLst>
          </p:nvPr>
        </p:nvGraphicFramePr>
        <p:xfrm>
          <a:off x="1956161" y="2883027"/>
          <a:ext cx="2808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W-Net-36D-6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1.5154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W-Net-36D-20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1.5137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1987911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5807968" y="2530503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AC9972-5398-4B9D-B44A-3555120D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968" y="2712801"/>
            <a:ext cx="3672905" cy="28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Class and Restoration </a:t>
            </a:r>
            <a:r>
              <a:rPr lang="de-DE" dirty="0" err="1"/>
              <a:t>Predictions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  <p:pic>
        <p:nvPicPr>
          <p:cNvPr id="9" name="Grafik 8" descr="Ein Bild, das Text, Gras, Autobahn enthält.&#10;&#10;Automatisch generierte Beschreibung">
            <a:extLst>
              <a:ext uri="{FF2B5EF4-FFF2-40B4-BE49-F238E27FC236}">
                <a16:creationId xmlns:a16="http://schemas.microsoft.com/office/drawing/2014/main" id="{A4ECE5BB-A3C7-4E61-AD83-B1E7D679F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6" y="2060848"/>
            <a:ext cx="850279" cy="3600400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814046-ABA4-4B80-8ACF-F82EA38865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13" y="2060848"/>
            <a:ext cx="1766987" cy="3600400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CD8C02-0BDD-44BF-9E15-FE2716968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3" y="2060848"/>
            <a:ext cx="1766987" cy="36004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DCB7B97-C76A-4B81-8CE6-0254A2E8898E}"/>
              </a:ext>
            </a:extLst>
          </p:cNvPr>
          <p:cNvSpPr txBox="1">
            <a:spLocks/>
          </p:cNvSpPr>
          <p:nvPr/>
        </p:nvSpPr>
        <p:spPr>
          <a:xfrm>
            <a:off x="2074403" y="592312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F30DF9C-1283-4A9E-BA7A-908D6598EE14}"/>
              </a:ext>
            </a:extLst>
          </p:cNvPr>
          <p:cNvSpPr txBox="1">
            <a:spLocks/>
          </p:cNvSpPr>
          <p:nvPr/>
        </p:nvSpPr>
        <p:spPr>
          <a:xfrm>
            <a:off x="4876434" y="592312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W-Net-36D-6</a:t>
            </a:r>
            <a:endParaRPr lang="en-US" sz="1000" b="1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A33C58C-110F-447D-8193-DC5D403FE8D6}"/>
              </a:ext>
            </a:extLst>
          </p:cNvPr>
          <p:cNvSpPr txBox="1">
            <a:spLocks/>
          </p:cNvSpPr>
          <p:nvPr/>
        </p:nvSpPr>
        <p:spPr>
          <a:xfrm>
            <a:off x="8116794" y="5923123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W-Net-46D-6</a:t>
            </a:r>
            <a:endParaRPr lang="en-US" sz="1000" b="1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D94E328-3947-454A-996F-2146298819D4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(25.6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Class and Restoration </a:t>
            </a:r>
            <a:r>
              <a:rPr lang="de-DE" dirty="0" err="1"/>
              <a:t>Predictions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36</a:t>
            </a:fld>
            <a:endParaRPr lang="de-DE" dirty="0"/>
          </a:p>
        </p:txBody>
      </p:sp>
      <p:pic>
        <p:nvPicPr>
          <p:cNvPr id="9" name="Grafik 8" descr="Ein Bild, das Text, Gras, Autobahn enthält.&#10;&#10;Automatisch generierte Beschreibung">
            <a:extLst>
              <a:ext uri="{FF2B5EF4-FFF2-40B4-BE49-F238E27FC236}">
                <a16:creationId xmlns:a16="http://schemas.microsoft.com/office/drawing/2014/main" id="{A4ECE5BB-A3C7-4E61-AD83-B1E7D679F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6" y="2060848"/>
            <a:ext cx="850279" cy="36004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DCB7B97-C76A-4B81-8CE6-0254A2E8898E}"/>
              </a:ext>
            </a:extLst>
          </p:cNvPr>
          <p:cNvSpPr txBox="1">
            <a:spLocks/>
          </p:cNvSpPr>
          <p:nvPr/>
        </p:nvSpPr>
        <p:spPr>
          <a:xfrm>
            <a:off x="2074403" y="592312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F30DF9C-1283-4A9E-BA7A-908D6598EE14}"/>
              </a:ext>
            </a:extLst>
          </p:cNvPr>
          <p:cNvSpPr txBox="1">
            <a:spLocks/>
          </p:cNvSpPr>
          <p:nvPr/>
        </p:nvSpPr>
        <p:spPr>
          <a:xfrm>
            <a:off x="4876434" y="592312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W-Net-36D-20</a:t>
            </a:r>
            <a:endParaRPr lang="en-US" sz="1000" b="1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A33C58C-110F-447D-8193-DC5D403FE8D6}"/>
              </a:ext>
            </a:extLst>
          </p:cNvPr>
          <p:cNvSpPr txBox="1">
            <a:spLocks/>
          </p:cNvSpPr>
          <p:nvPr/>
        </p:nvSpPr>
        <p:spPr>
          <a:xfrm>
            <a:off x="8116794" y="5923123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W-Net-46D-20</a:t>
            </a:r>
            <a:endParaRPr lang="en-US" sz="10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8C84DC-8BC4-40C6-A943-E7CBEA4137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22" y="2060848"/>
            <a:ext cx="1766986" cy="3600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E154D07-C612-42C9-990B-F09050741D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3" y="2060848"/>
            <a:ext cx="1766986" cy="360040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F439265-EC65-49D9-83AC-A30B20DCC8A4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(25.6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405227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   –   U-Net vs. FC-</a:t>
            </a:r>
            <a:r>
              <a:rPr lang="de-DE" dirty="0" err="1"/>
              <a:t>DenseNet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49" y="2408662"/>
            <a:ext cx="3345775" cy="3351776"/>
          </a:xfrm>
        </p:spPr>
        <p:txBody>
          <a:bodyPr/>
          <a:lstStyle/>
          <a:p>
            <a:r>
              <a:rPr lang="de-DE" b="1" dirty="0"/>
              <a:t>U-Net-23D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coarse</a:t>
            </a:r>
            <a:r>
              <a:rPr lang="de-DE" dirty="0"/>
              <a:t> </a:t>
            </a:r>
            <a:r>
              <a:rPr lang="de-DE" dirty="0" err="1"/>
              <a:t>predictions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processing</a:t>
            </a:r>
            <a:r>
              <a:rPr lang="de-DE" dirty="0"/>
              <a:t> time:   </a:t>
            </a:r>
            <a:r>
              <a:rPr lang="de-DE" i="1" dirty="0"/>
              <a:t>9 </a:t>
            </a:r>
            <a:r>
              <a:rPr lang="de-DE" i="1" dirty="0" err="1"/>
              <a:t>seconds</a:t>
            </a:r>
            <a:br>
              <a:rPr lang="de-DE" dirty="0"/>
            </a:br>
            <a:endParaRPr lang="de-DE" dirty="0"/>
          </a:p>
          <a:p>
            <a:endParaRPr lang="de-DE" b="1" dirty="0"/>
          </a:p>
          <a:p>
            <a:r>
              <a:rPr lang="de-DE" b="1" dirty="0"/>
              <a:t>FCDN-67D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fine-grained</a:t>
            </a:r>
            <a:r>
              <a:rPr lang="de-DE" dirty="0"/>
              <a:t> </a:t>
            </a:r>
            <a:r>
              <a:rPr lang="de-DE" dirty="0" err="1"/>
              <a:t>predictions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processing</a:t>
            </a:r>
            <a:r>
              <a:rPr lang="de-DE" dirty="0"/>
              <a:t> time:  </a:t>
            </a:r>
            <a:r>
              <a:rPr lang="de-DE" i="1" dirty="0"/>
              <a:t>11 </a:t>
            </a:r>
            <a:r>
              <a:rPr lang="de-DE" i="1" dirty="0" err="1"/>
              <a:t>seconds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4F3F13-EE36-49D7-964B-E348E4B262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12" y="2413704"/>
            <a:ext cx="1515409" cy="1515409"/>
          </a:xfrm>
          <a:prstGeom prst="rect">
            <a:avLst/>
          </a:prstGeom>
        </p:spPr>
      </p:pic>
      <p:pic>
        <p:nvPicPr>
          <p:cNvPr id="11" name="Grafik 10" descr="Ein Bild, das Text, Berg enthält.&#10;&#10;Automatisch generierte Beschreibung">
            <a:extLst>
              <a:ext uri="{FF2B5EF4-FFF2-40B4-BE49-F238E27FC236}">
                <a16:creationId xmlns:a16="http://schemas.microsoft.com/office/drawing/2014/main" id="{8E395CDF-862E-444A-8270-DD4BE0E7E9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12" y="4250072"/>
            <a:ext cx="1515409" cy="1515409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3597389-387A-4A87-8A29-76FA5C9D92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80" y="2423731"/>
            <a:ext cx="1515409" cy="1515409"/>
          </a:xfrm>
          <a:prstGeom prst="rect">
            <a:avLst/>
          </a:prstGeom>
        </p:spPr>
      </p:pic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8EACECC-D53F-4B05-81D2-FF27032CFC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78" y="4245618"/>
            <a:ext cx="1515409" cy="1515409"/>
          </a:xfrm>
          <a:prstGeom prst="rect">
            <a:avLst/>
          </a:prstGeom>
        </p:spPr>
      </p:pic>
      <p:pic>
        <p:nvPicPr>
          <p:cNvPr id="17" name="Grafik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2C37BC4-16C5-4F54-84E3-1ABE151E87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4" y="2408662"/>
            <a:ext cx="1515409" cy="1515409"/>
          </a:xfrm>
          <a:prstGeom prst="rect">
            <a:avLst/>
          </a:prstGeom>
        </p:spPr>
      </p:pic>
      <p:pic>
        <p:nvPicPr>
          <p:cNvPr id="19" name="Grafik 1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E3D0DED-9A0A-4C3F-8544-C0ADA5EC5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4" y="4245030"/>
            <a:ext cx="1515409" cy="1515409"/>
          </a:xfrm>
          <a:prstGeom prst="rect">
            <a:avLst/>
          </a:prstGeom>
        </p:spPr>
      </p:pic>
      <p:pic>
        <p:nvPicPr>
          <p:cNvPr id="21" name="Grafik 20" descr="Ein Bild, das Pfeil enthält.&#10;&#10;Automatisch generierte Beschreibung">
            <a:extLst>
              <a:ext uri="{FF2B5EF4-FFF2-40B4-BE49-F238E27FC236}">
                <a16:creationId xmlns:a16="http://schemas.microsoft.com/office/drawing/2014/main" id="{A707C326-FC0F-43B7-ADB4-EA921ACB7F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6" y="2419423"/>
            <a:ext cx="1515409" cy="1515409"/>
          </a:xfrm>
          <a:prstGeom prst="rect">
            <a:avLst/>
          </a:prstGeom>
        </p:spPr>
      </p:pic>
      <p:pic>
        <p:nvPicPr>
          <p:cNvPr id="23" name="Grafik 22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2AC237D-9634-4712-8DD7-F381E7949B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5" y="4259011"/>
            <a:ext cx="1515409" cy="1515409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981951EA-1152-46EE-818A-63AB2893A32A}"/>
              </a:ext>
            </a:extLst>
          </p:cNvPr>
          <p:cNvSpPr txBox="1">
            <a:spLocks/>
          </p:cNvSpPr>
          <p:nvPr/>
        </p:nvSpPr>
        <p:spPr>
          <a:xfrm>
            <a:off x="5149244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3E519AB5-1D45-4C50-AD8A-2F5BE9B3915B}"/>
              </a:ext>
            </a:extLst>
          </p:cNvPr>
          <p:cNvSpPr txBox="1">
            <a:spLocks/>
          </p:cNvSpPr>
          <p:nvPr/>
        </p:nvSpPr>
        <p:spPr>
          <a:xfrm>
            <a:off x="6805427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F85D6B16-D74D-4B9C-BA01-E6F114C84548}"/>
              </a:ext>
            </a:extLst>
          </p:cNvPr>
          <p:cNvSpPr txBox="1">
            <a:spLocks/>
          </p:cNvSpPr>
          <p:nvPr/>
        </p:nvSpPr>
        <p:spPr>
          <a:xfrm>
            <a:off x="8461610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U-Net-23D</a:t>
            </a:r>
            <a:endParaRPr lang="en-US" sz="1000" b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57B61DC-9608-4E90-BE7A-655D1699CEB6}"/>
              </a:ext>
            </a:extLst>
          </p:cNvPr>
          <p:cNvSpPr txBox="1">
            <a:spLocks/>
          </p:cNvSpPr>
          <p:nvPr/>
        </p:nvSpPr>
        <p:spPr>
          <a:xfrm>
            <a:off x="10118487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FCDN-67D</a:t>
            </a:r>
            <a:endParaRPr lang="en-US" sz="1000" b="1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87B119AF-711B-4D9B-B576-895C50702068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(580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34F59AB7-23CE-41C0-B5D0-E9906BF96AF3}"/>
              </a:ext>
            </a:extLst>
          </p:cNvPr>
          <p:cNvSpPr txBox="1">
            <a:spLocks/>
          </p:cNvSpPr>
          <p:nvPr/>
        </p:nvSpPr>
        <p:spPr>
          <a:xfrm>
            <a:off x="9491375" y="394575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36.3%</a:t>
            </a:r>
            <a:endParaRPr lang="en-US" sz="800" i="1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882DF3D8-0B3B-43B7-9DA3-850DD660C343}"/>
              </a:ext>
            </a:extLst>
          </p:cNvPr>
          <p:cNvSpPr txBox="1">
            <a:spLocks/>
          </p:cNvSpPr>
          <p:nvPr/>
        </p:nvSpPr>
        <p:spPr>
          <a:xfrm>
            <a:off x="11070089" y="394575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22.9%</a:t>
            </a:r>
            <a:endParaRPr lang="en-US" sz="800" i="1" dirty="0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5613BE65-1EDA-47F0-A6F4-D5C5F4605624}"/>
              </a:ext>
            </a:extLst>
          </p:cNvPr>
          <p:cNvSpPr txBox="1">
            <a:spLocks/>
          </p:cNvSpPr>
          <p:nvPr/>
        </p:nvSpPr>
        <p:spPr>
          <a:xfrm>
            <a:off x="9491375" y="5776800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41.7%</a:t>
            </a:r>
            <a:endParaRPr lang="en-US" sz="800" i="1" dirty="0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654BA260-F3D3-4394-88FF-7ABC5688C1DB}"/>
              </a:ext>
            </a:extLst>
          </p:cNvPr>
          <p:cNvSpPr txBox="1">
            <a:spLocks/>
          </p:cNvSpPr>
          <p:nvPr/>
        </p:nvSpPr>
        <p:spPr>
          <a:xfrm>
            <a:off x="11070089" y="5776800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26.9%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W-Net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poorly</a:t>
            </a:r>
            <a:endParaRPr lang="de-DE" dirty="0"/>
          </a:p>
          <a:p>
            <a:pPr marL="743381" lvl="1" indent="-285750">
              <a:buFont typeface="Wingdings" panose="05000000000000000000" pitchFamily="2" charset="2"/>
              <a:buChar char="Ø"/>
            </a:pPr>
            <a:r>
              <a:rPr lang="de-DE" dirty="0" err="1"/>
              <a:t>try</a:t>
            </a:r>
            <a:r>
              <a:rPr lang="de-DE" dirty="0"/>
              <a:t> semi-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marL="743381" lvl="1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U-Net and FC-</a:t>
            </a:r>
            <a:r>
              <a:rPr lang="de-DE" dirty="0" err="1"/>
              <a:t>DenseNet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predicitions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improved</a:t>
            </a:r>
            <a:endParaRPr lang="de-DE" dirty="0"/>
          </a:p>
          <a:p>
            <a:pPr marL="743381" lvl="1" indent="-285750">
              <a:buFont typeface="Wingdings" panose="05000000000000000000" pitchFamily="2" charset="2"/>
              <a:buChar char="Ø"/>
            </a:pP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endParaRPr lang="de-DE" dirty="0"/>
          </a:p>
          <a:p>
            <a:pPr marL="743381" lvl="1" indent="-285750">
              <a:buFont typeface="Wingdings" panose="05000000000000000000" pitchFamily="2" charset="2"/>
              <a:buChar char="Ø"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beneficial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Vegetation Analysis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3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Vegetation Indices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Compares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bands </a:t>
            </a:r>
            <a:r>
              <a:rPr lang="de-DE" dirty="0" err="1"/>
              <a:t>of</a:t>
            </a:r>
            <a:r>
              <a:rPr lang="de-DE" dirty="0"/>
              <a:t> light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Ratio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EBC460-4C3A-4F57-B946-125C6C64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33" y="231455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446931-23DF-4E1F-81F9-D55A87D8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33" y="2530613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Enhanced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8BE418-8729-4028-9986-3AC73092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52100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Soil-adjusted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9CBD6D-A1AC-4E4E-909F-7459B90D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95617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soil-adjusted</a:t>
            </a:r>
            <a:r>
              <a:rPr lang="de-DE" dirty="0"/>
              <a:t> Vegetation Index?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34E2AE-5F95-4A98-A3F0-B7920D37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1" y="2321548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different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16B8D3-6A50-4205-99EE-62622E5D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773" l="9847" r="95186">
                        <a14:foregroundMark x1="41575" y1="48864" x2="41575" y2="48864"/>
                        <a14:foregroundMark x1="56455" y1="46023" x2="56455" y2="46023"/>
                        <a14:foregroundMark x1="74398" y1="46591" x2="74398" y2="46591"/>
                        <a14:foregroundMark x1="88184" y1="47727" x2="88184" y2="47727"/>
                        <a14:foregroundMark x1="92560" y1="45455" x2="92560" y2="45455"/>
                        <a14:foregroundMark x1="89934" y1="41193" x2="89934" y2="41193"/>
                        <a14:foregroundMark x1="87746" y1="51705" x2="87746" y2="51705"/>
                        <a14:foregroundMark x1="92560" y1="42330" x2="92560" y2="42330"/>
                        <a14:foregroundMark x1="95186" y1="42045" x2="95186" y2="42045"/>
                        <a14:foregroundMark x1="25164" y1="50284" x2="25164" y2="50284"/>
                        <a14:foregroundMark x1="21007" y1="42330" x2="21007" y2="42330"/>
                        <a14:foregroundMark x1="72648" y1="48864" x2="72648" y2="48864"/>
                        <a14:foregroundMark x1="73742" y1="42898" x2="73742" y2="42898"/>
                        <a14:foregroundMark x1="76149" y1="43182" x2="76805" y2="44034"/>
                        <a14:backgroundMark x1="28446" y1="64489" x2="28446" y2="644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889" y="3455409"/>
            <a:ext cx="3888434" cy="299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was </a:t>
            </a:r>
            <a:r>
              <a:rPr lang="de-DE" dirty="0" err="1"/>
              <a:t>good</a:t>
            </a:r>
            <a:r>
              <a:rPr lang="de-DE" dirty="0"/>
              <a:t>, U-Net and 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Further </a:t>
            </a:r>
            <a:r>
              <a:rPr lang="de-DE" dirty="0" err="1"/>
              <a:t>improvements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Desicion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segmentations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but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Vegetation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OK,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on </a:t>
            </a:r>
            <a:r>
              <a:rPr lang="de-DE" dirty="0" err="1"/>
              <a:t>grid</a:t>
            </a:r>
            <a:r>
              <a:rPr lang="de-DE" dirty="0"/>
              <a:t>-like </a:t>
            </a:r>
            <a:r>
              <a:rPr lang="de-DE" dirty="0" err="1"/>
              <a:t>data</a:t>
            </a:r>
            <a:r>
              <a:rPr lang="de-DE" dirty="0"/>
              <a:t> like e. g.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: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Convolution</a:t>
            </a:r>
            <a:endParaRPr lang="de-DE" dirty="0"/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/>
              <a:t>Pooling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AFCFC9-115B-410A-ABDB-2FD55F7E683E}"/>
              </a:ext>
            </a:extLst>
          </p:cNvPr>
          <p:cNvSpPr/>
          <p:nvPr/>
        </p:nvSpPr>
        <p:spPr>
          <a:xfrm>
            <a:off x="5976375" y="56061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https://towardsdatascience.com/a-comprehensive-guide-to-convolutional-neural-networks-the-eli5-way-3bd2b1164a53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4AFFBB-9111-48FD-8009-EAB65436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939011"/>
            <a:ext cx="4787453" cy="2297978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595A7F2-2661-4396-922C-9C3F2EEEE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Filter,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convolved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(feature </a:t>
            </a:r>
            <a:r>
              <a:rPr lang="de-DE" dirty="0" err="1"/>
              <a:t>map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ezgif-7-88ea35d0b59b">
            <a:hlinkClick r:id="" action="ppaction://media"/>
            <a:extLst>
              <a:ext uri="{FF2B5EF4-FFF2-40B4-BE49-F238E27FC236}">
                <a16:creationId xmlns:a16="http://schemas.microsoft.com/office/drawing/2014/main" id="{19B313D4-F276-4F53-9E80-12CBCBD6D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264" y="1169192"/>
            <a:ext cx="3047736" cy="34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64E8D-C37E-48DA-AD65-49F44C885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Multiple </a:t>
            </a:r>
            <a:r>
              <a:rPr lang="de-DE" dirty="0" err="1"/>
              <a:t>filters</a:t>
            </a:r>
            <a:r>
              <a:rPr lang="de-DE" dirty="0"/>
              <a:t> per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filters to previous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Filters can have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computations required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27913EA-2EFF-4033-A947-FE5D04366114}"/>
              </a:ext>
            </a:extLst>
          </p:cNvPr>
          <p:cNvGrpSpPr/>
          <p:nvPr/>
        </p:nvGrpSpPr>
        <p:grpSpPr>
          <a:xfrm>
            <a:off x="2533517" y="4091718"/>
            <a:ext cx="6657659" cy="1923280"/>
            <a:chOff x="1127447" y="2380196"/>
            <a:chExt cx="6657659" cy="1923280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BC5BC0C-B417-4D15-B2B6-1883E51D9850}"/>
                </a:ext>
              </a:extLst>
            </p:cNvPr>
            <p:cNvCxnSpPr>
              <a:cxnSpLocks/>
            </p:cNvCxnSpPr>
            <p:nvPr/>
          </p:nvCxnSpPr>
          <p:spPr>
            <a:xfrm>
              <a:off x="2567608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960CF41-65D0-4C6F-9DE3-9FD59645BF89}"/>
                </a:ext>
              </a:extLst>
            </p:cNvPr>
            <p:cNvGrpSpPr/>
            <p:nvPr/>
          </p:nvGrpSpPr>
          <p:grpSpPr>
            <a:xfrm>
              <a:off x="2658114" y="2713394"/>
              <a:ext cx="628092" cy="705461"/>
              <a:chOff x="3010175" y="2713394"/>
              <a:chExt cx="628092" cy="705461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D806431-D182-4314-A125-1B7938194503}"/>
                  </a:ext>
                </a:extLst>
              </p:cNvPr>
              <p:cNvGrpSpPr/>
              <p:nvPr/>
            </p:nvGrpSpPr>
            <p:grpSpPr>
              <a:xfrm>
                <a:off x="3107062" y="2950805"/>
                <a:ext cx="468050" cy="468050"/>
                <a:chOff x="3300147" y="2505355"/>
                <a:chExt cx="635613" cy="635613"/>
              </a:xfrm>
            </p:grpSpPr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91FCAC6E-4EEA-42FA-A212-40CA4321B21B}"/>
                    </a:ext>
                  </a:extLst>
                </p:cNvPr>
                <p:cNvSpPr/>
                <p:nvPr/>
              </p:nvSpPr>
              <p:spPr>
                <a:xfrm>
                  <a:off x="3300147" y="2505355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2DCBDD10-E11B-49CD-83B5-4432D45D975A}"/>
                    </a:ext>
                  </a:extLst>
                </p:cNvPr>
                <p:cNvSpPr/>
                <p:nvPr/>
              </p:nvSpPr>
              <p:spPr>
                <a:xfrm>
                  <a:off x="3372155" y="2577363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B08ED6E-B767-4C06-AC5B-146852B2B29E}"/>
                  </a:ext>
                </a:extLst>
              </p:cNvPr>
              <p:cNvSpPr txBox="1"/>
              <p:nvPr/>
            </p:nvSpPr>
            <p:spPr>
              <a:xfrm>
                <a:off x="3010175" y="2713394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83CFB53-EC1A-47CA-9212-663B727DB46F}"/>
                </a:ext>
              </a:extLst>
            </p:cNvPr>
            <p:cNvGrpSpPr/>
            <p:nvPr/>
          </p:nvGrpSpPr>
          <p:grpSpPr>
            <a:xfrm>
              <a:off x="1127447" y="2548531"/>
              <a:ext cx="1272599" cy="1543187"/>
              <a:chOff x="1127447" y="2548531"/>
              <a:chExt cx="1272599" cy="1543187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8DAED3D-1B6E-432A-942A-E8362965B688}"/>
                  </a:ext>
                </a:extLst>
              </p:cNvPr>
              <p:cNvSpPr/>
              <p:nvPr/>
            </p:nvSpPr>
            <p:spPr>
              <a:xfrm>
                <a:off x="1127447" y="2548531"/>
                <a:ext cx="1272599" cy="12725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37D57CA4-807A-4F9F-B501-2E81B1E1C572}"/>
                  </a:ext>
                </a:extLst>
              </p:cNvPr>
              <p:cNvSpPr txBox="1"/>
              <p:nvPr/>
            </p:nvSpPr>
            <p:spPr>
              <a:xfrm>
                <a:off x="1449700" y="383780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</a:t>
                </a:r>
                <a:endParaRPr lang="en-US" sz="1050" dirty="0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50FDEB5-6132-421B-9494-3D9AB16BED8C}"/>
                </a:ext>
              </a:extLst>
            </p:cNvPr>
            <p:cNvGrpSpPr/>
            <p:nvPr/>
          </p:nvGrpSpPr>
          <p:grpSpPr>
            <a:xfrm>
              <a:off x="3598279" y="2492419"/>
              <a:ext cx="1384822" cy="1678619"/>
              <a:chOff x="4282128" y="2492419"/>
              <a:chExt cx="1384822" cy="1678619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67393518-4170-4295-B822-773BFC925EA2}"/>
                  </a:ext>
                </a:extLst>
              </p:cNvPr>
              <p:cNvGrpSpPr/>
              <p:nvPr/>
            </p:nvGrpSpPr>
            <p:grpSpPr>
              <a:xfrm>
                <a:off x="4282128" y="2492419"/>
                <a:ext cx="1384822" cy="1384822"/>
                <a:chOff x="6350496" y="2741575"/>
                <a:chExt cx="1880592" cy="1880592"/>
              </a:xfrm>
            </p:grpSpPr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B14CBB1-BA24-4960-89D3-527199EE7E06}"/>
                    </a:ext>
                  </a:extLst>
                </p:cNvPr>
                <p:cNvSpPr/>
                <p:nvPr/>
              </p:nvSpPr>
              <p:spPr>
                <a:xfrm>
                  <a:off x="6350496" y="27415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23274F86-3E32-426D-A168-1CDB98205BB6}"/>
                    </a:ext>
                  </a:extLst>
                </p:cNvPr>
                <p:cNvSpPr/>
                <p:nvPr/>
              </p:nvSpPr>
              <p:spPr>
                <a:xfrm>
                  <a:off x="6502896" y="28939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28F391D-A66A-4310-81A0-06B67670AE3B}"/>
                  </a:ext>
                </a:extLst>
              </p:cNvPr>
              <p:cNvSpPr txBox="1"/>
              <p:nvPr/>
            </p:nvSpPr>
            <p:spPr>
              <a:xfrm>
                <a:off x="4503488" y="3917122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F8F287B0-1DE7-4724-BAE7-C83608294319}"/>
                </a:ext>
              </a:extLst>
            </p:cNvPr>
            <p:cNvGrpSpPr/>
            <p:nvPr/>
          </p:nvGrpSpPr>
          <p:grpSpPr>
            <a:xfrm>
              <a:off x="6175837" y="2380196"/>
              <a:ext cx="1609269" cy="1923280"/>
              <a:chOff x="7655083" y="2380196"/>
              <a:chExt cx="1609269" cy="1923280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9E702E56-815C-4F44-982E-51EBE9EAFE72}"/>
                  </a:ext>
                </a:extLst>
              </p:cNvPr>
              <p:cNvGrpSpPr/>
              <p:nvPr/>
            </p:nvGrpSpPr>
            <p:grpSpPr>
              <a:xfrm>
                <a:off x="7655083" y="2380196"/>
                <a:ext cx="1609269" cy="1609269"/>
                <a:chOff x="9071873" y="2024138"/>
                <a:chExt cx="2185392" cy="2185392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E6DDC452-D845-4F82-90FE-8C6BB9B3C454}"/>
                    </a:ext>
                  </a:extLst>
                </p:cNvPr>
                <p:cNvSpPr/>
                <p:nvPr/>
              </p:nvSpPr>
              <p:spPr>
                <a:xfrm>
                  <a:off x="9071873" y="20241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96A8FE1E-9BF9-466B-BC22-5AF373337562}"/>
                    </a:ext>
                  </a:extLst>
                </p:cNvPr>
                <p:cNvSpPr/>
                <p:nvPr/>
              </p:nvSpPr>
              <p:spPr>
                <a:xfrm>
                  <a:off x="9224273" y="21765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6F94F484-11EA-4846-977C-3B185D8D07A4}"/>
                    </a:ext>
                  </a:extLst>
                </p:cNvPr>
                <p:cNvSpPr/>
                <p:nvPr/>
              </p:nvSpPr>
              <p:spPr>
                <a:xfrm>
                  <a:off x="9376673" y="23289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EA5C62C-C3D5-4F07-B80F-063E4DD33AF3}"/>
                    </a:ext>
                  </a:extLst>
                </p:cNvPr>
                <p:cNvSpPr/>
                <p:nvPr/>
              </p:nvSpPr>
              <p:spPr>
                <a:xfrm>
                  <a:off x="9529073" y="24813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938690-02B9-4F20-9EDE-5782AB9CAA62}"/>
                  </a:ext>
                </a:extLst>
              </p:cNvPr>
              <p:cNvSpPr txBox="1"/>
              <p:nvPr/>
            </p:nvSpPr>
            <p:spPr>
              <a:xfrm>
                <a:off x="8096768" y="4049560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C96DDA2-CD9D-4324-BB5A-878F1432CD4E}"/>
                </a:ext>
              </a:extLst>
            </p:cNvPr>
            <p:cNvGrpSpPr/>
            <p:nvPr/>
          </p:nvGrpSpPr>
          <p:grpSpPr>
            <a:xfrm>
              <a:off x="5159896" y="2702106"/>
              <a:ext cx="653074" cy="784448"/>
              <a:chOff x="6294992" y="2687432"/>
              <a:chExt cx="653074" cy="784448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16908096-7637-48C9-9EBB-EED0AFE3AD23}"/>
                  </a:ext>
                </a:extLst>
              </p:cNvPr>
              <p:cNvGrpSpPr/>
              <p:nvPr/>
            </p:nvGrpSpPr>
            <p:grpSpPr>
              <a:xfrm>
                <a:off x="6373966" y="2897780"/>
                <a:ext cx="574100" cy="574100"/>
                <a:chOff x="8647523" y="2706766"/>
                <a:chExt cx="779629" cy="779629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F42D20D5-B59A-4A07-9C67-1494A4A5D9B4}"/>
                    </a:ext>
                  </a:extLst>
                </p:cNvPr>
                <p:cNvSpPr/>
                <p:nvPr/>
              </p:nvSpPr>
              <p:spPr>
                <a:xfrm>
                  <a:off x="8647523" y="2706766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E7B98901-EDD6-4267-994D-70674B053012}"/>
                    </a:ext>
                  </a:extLst>
                </p:cNvPr>
                <p:cNvSpPr/>
                <p:nvPr/>
              </p:nvSpPr>
              <p:spPr>
                <a:xfrm>
                  <a:off x="8719531" y="2778774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E6F2822-5D0D-46E2-8C56-923D9292BF3B}"/>
                    </a:ext>
                  </a:extLst>
                </p:cNvPr>
                <p:cNvSpPr/>
                <p:nvPr/>
              </p:nvSpPr>
              <p:spPr>
                <a:xfrm>
                  <a:off x="8791539" y="2850782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83281709-BB7F-4EDA-A75E-D96AE7F1632E}"/>
                    </a:ext>
                  </a:extLst>
                </p:cNvPr>
                <p:cNvSpPr/>
                <p:nvPr/>
              </p:nvSpPr>
              <p:spPr>
                <a:xfrm>
                  <a:off x="8863547" y="2922790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17F16A1-3A55-44B2-89EE-4EE7D9B77185}"/>
                  </a:ext>
                </a:extLst>
              </p:cNvPr>
              <p:cNvSpPr txBox="1"/>
              <p:nvPr/>
            </p:nvSpPr>
            <p:spPr>
              <a:xfrm>
                <a:off x="6294992" y="268743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2141C78-64A2-4FFE-9E5C-1666490052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1CBB-A6CE-4B66-AD25-6CDA8A6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Pooling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8CBD-9F4F-446E-B545-25A0A1E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96C4D-5A29-4B95-9E47-55EAABFB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00C6B-2C62-45C4-A5A0-F1C735A5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FB4AC-CE42-486A-AFB8-633E731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8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6C6CCBC-9549-4EBF-BF3D-90BD8BCDA8C4}"/>
              </a:ext>
            </a:extLst>
          </p:cNvPr>
          <p:cNvGrpSpPr/>
          <p:nvPr/>
        </p:nvGrpSpPr>
        <p:grpSpPr>
          <a:xfrm>
            <a:off x="7176120" y="3933056"/>
            <a:ext cx="4490268" cy="1942027"/>
            <a:chOff x="3657155" y="3717032"/>
            <a:chExt cx="4490268" cy="19420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9405270-2FFC-4C5A-A5BF-D2B072478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155" y="3717032"/>
              <a:ext cx="4490268" cy="1942027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054E816-9DBC-425B-8610-1E20B45FBF71}"/>
                </a:ext>
              </a:extLst>
            </p:cNvPr>
            <p:cNvSpPr txBox="1"/>
            <p:nvPr/>
          </p:nvSpPr>
          <p:spPr>
            <a:xfrm>
              <a:off x="5807968" y="4384836"/>
              <a:ext cx="9560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Max Pooling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804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590AB62-CB61-40A0-99F8-59C8620C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CNN Architecture</a:t>
            </a:r>
            <a:endParaRPr lang="en-US" dirty="0"/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553EB37E-EFBA-439E-94D0-E6D3D9417074}"/>
              </a:ext>
            </a:extLst>
          </p:cNvPr>
          <p:cNvGrpSpPr/>
          <p:nvPr/>
        </p:nvGrpSpPr>
        <p:grpSpPr>
          <a:xfrm>
            <a:off x="604342" y="3736422"/>
            <a:ext cx="10553928" cy="1816057"/>
            <a:chOff x="604342" y="3736422"/>
            <a:chExt cx="10553928" cy="1816057"/>
          </a:xfrm>
        </p:grpSpPr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F6BD96B7-ED41-43BF-8C9B-D03B01505B6C}"/>
                </a:ext>
              </a:extLst>
            </p:cNvPr>
            <p:cNvCxnSpPr>
              <a:cxnSpLocks/>
            </p:cNvCxnSpPr>
            <p:nvPr/>
          </p:nvCxnSpPr>
          <p:spPr>
            <a:xfrm>
              <a:off x="195661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21C888B2-8CE5-489C-8A62-AA8A87D61B23}"/>
                </a:ext>
              </a:extLst>
            </p:cNvPr>
            <p:cNvGrpSpPr/>
            <p:nvPr/>
          </p:nvGrpSpPr>
          <p:grpSpPr>
            <a:xfrm>
              <a:off x="604342" y="3736422"/>
              <a:ext cx="1272598" cy="1816057"/>
              <a:chOff x="759076" y="3807146"/>
              <a:chExt cx="1272598" cy="1816057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5321AC7D-1856-4B5C-AB1C-5F7F4362E8B0}"/>
                  </a:ext>
                </a:extLst>
              </p:cNvPr>
              <p:cNvSpPr/>
              <p:nvPr/>
            </p:nvSpPr>
            <p:spPr>
              <a:xfrm>
                <a:off x="759076" y="4072667"/>
                <a:ext cx="1272598" cy="12725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0D96DB5-64C3-48B7-A91B-95E5C742C60A}"/>
                  </a:ext>
                </a:extLst>
              </p:cNvPr>
              <p:cNvSpPr txBox="1"/>
              <p:nvPr/>
            </p:nvSpPr>
            <p:spPr>
              <a:xfrm>
                <a:off x="929355" y="5369287"/>
                <a:ext cx="9320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 Image</a:t>
                </a:r>
                <a:endParaRPr 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/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32×32×1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0A4EF5-134F-4190-88B5-D7F3B852EB29}"/>
                </a:ext>
              </a:extLst>
            </p:cNvPr>
            <p:cNvGrpSpPr/>
            <p:nvPr/>
          </p:nvGrpSpPr>
          <p:grpSpPr>
            <a:xfrm>
              <a:off x="2340307" y="3792655"/>
              <a:ext cx="1488622" cy="1703590"/>
              <a:chOff x="2358720" y="3665697"/>
              <a:chExt cx="1488622" cy="1703590"/>
            </a:xfrm>
          </p:grpSpPr>
          <p:grpSp>
            <p:nvGrpSpPr>
              <p:cNvPr id="50" name="Gruppieren 49">
                <a:extLst>
                  <a:ext uri="{FF2B5EF4-FFF2-40B4-BE49-F238E27FC236}">
                    <a16:creationId xmlns:a16="http://schemas.microsoft.com/office/drawing/2014/main" id="{75FCE033-C02F-41AF-8FF6-91CAFDE56285}"/>
                  </a:ext>
                </a:extLst>
              </p:cNvPr>
              <p:cNvGrpSpPr/>
              <p:nvPr/>
            </p:nvGrpSpPr>
            <p:grpSpPr>
              <a:xfrm>
                <a:off x="2358720" y="3884197"/>
                <a:ext cx="1488622" cy="1485090"/>
                <a:chOff x="2279576" y="3155791"/>
                <a:chExt cx="1488622" cy="1485090"/>
              </a:xfrm>
            </p:grpSpPr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AC16E753-854C-4485-9CA1-1027B2F72E20}"/>
                    </a:ext>
                  </a:extLst>
                </p:cNvPr>
                <p:cNvSpPr/>
                <p:nvPr/>
              </p:nvSpPr>
              <p:spPr>
                <a:xfrm>
                  <a:off x="2279576" y="3155791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ED49FB68-2BF4-46FE-90C4-05F84B2CAC30}"/>
                    </a:ext>
                  </a:extLst>
                </p:cNvPr>
                <p:cNvSpPr/>
                <p:nvPr/>
              </p:nvSpPr>
              <p:spPr>
                <a:xfrm>
                  <a:off x="2351584" y="3226622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C61FD6ED-C603-415A-A4D6-0ACDE9FC6781}"/>
                    </a:ext>
                  </a:extLst>
                </p:cNvPr>
                <p:cNvSpPr/>
                <p:nvPr/>
              </p:nvSpPr>
              <p:spPr>
                <a:xfrm>
                  <a:off x="2423592" y="329745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515EE0FC-F2E5-40EB-B5BD-1F1E328AE09C}"/>
                    </a:ext>
                  </a:extLst>
                </p:cNvPr>
                <p:cNvSpPr/>
                <p:nvPr/>
              </p:nvSpPr>
              <p:spPr>
                <a:xfrm>
                  <a:off x="2495600" y="336828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/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91E86D2E-0049-4A07-ABD0-CB514B1F7718}"/>
                </a:ext>
              </a:extLst>
            </p:cNvPr>
            <p:cNvGrpSpPr/>
            <p:nvPr/>
          </p:nvGrpSpPr>
          <p:grpSpPr>
            <a:xfrm>
              <a:off x="4156612" y="4100180"/>
              <a:ext cx="993329" cy="1088541"/>
              <a:chOff x="4054494" y="3970146"/>
              <a:chExt cx="993329" cy="1088541"/>
            </a:xfrm>
          </p:grpSpPr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DA9B56D2-2CFB-486A-A2EB-6DB9745E70E6}"/>
                  </a:ext>
                </a:extLst>
              </p:cNvPr>
              <p:cNvGrpSpPr/>
              <p:nvPr/>
            </p:nvGrpSpPr>
            <p:grpSpPr>
              <a:xfrm>
                <a:off x="4174388" y="4194797"/>
                <a:ext cx="873435" cy="863890"/>
                <a:chOff x="4328691" y="3484814"/>
                <a:chExt cx="873435" cy="863890"/>
              </a:xfrm>
            </p:grpSpPr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127CC5EF-9276-4236-A3D1-D8E65A8F89BC}"/>
                    </a:ext>
                  </a:extLst>
                </p:cNvPr>
                <p:cNvSpPr/>
                <p:nvPr/>
              </p:nvSpPr>
              <p:spPr>
                <a:xfrm>
                  <a:off x="4328691" y="348481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E12BD4EB-0181-4AC5-BDD6-30B140145810}"/>
                    </a:ext>
                  </a:extLst>
                </p:cNvPr>
                <p:cNvSpPr/>
                <p:nvPr/>
              </p:nvSpPr>
              <p:spPr>
                <a:xfrm>
                  <a:off x="4403812" y="3556753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A58FAF1D-BE11-4E11-9384-D4F346BF8AC6}"/>
                    </a:ext>
                  </a:extLst>
                </p:cNvPr>
                <p:cNvSpPr/>
                <p:nvPr/>
              </p:nvSpPr>
              <p:spPr>
                <a:xfrm>
                  <a:off x="4478933" y="362869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2D07863A-688E-4225-8D6D-9266FF68215D}"/>
                    </a:ext>
                  </a:extLst>
                </p:cNvPr>
                <p:cNvSpPr/>
                <p:nvPr/>
              </p:nvSpPr>
              <p:spPr>
                <a:xfrm>
                  <a:off x="4554054" y="370063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/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A83CEA7C-8AC4-405F-9770-DB82F21D013A}"/>
                </a:ext>
              </a:extLst>
            </p:cNvPr>
            <p:cNvGrpSpPr/>
            <p:nvPr/>
          </p:nvGrpSpPr>
          <p:grpSpPr>
            <a:xfrm>
              <a:off x="5525249" y="3945519"/>
              <a:ext cx="1284404" cy="1397862"/>
              <a:chOff x="5243039" y="3785643"/>
              <a:chExt cx="1284404" cy="1397862"/>
            </a:xfrm>
          </p:grpSpPr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2B9926D6-4692-40B2-AEF2-05842DB3AD50}"/>
                  </a:ext>
                </a:extLst>
              </p:cNvPr>
              <p:cNvGrpSpPr/>
              <p:nvPr/>
            </p:nvGrpSpPr>
            <p:grpSpPr>
              <a:xfrm>
                <a:off x="5374869" y="4005064"/>
                <a:ext cx="1152574" cy="1178441"/>
                <a:chOff x="5819896" y="3462440"/>
                <a:chExt cx="1152574" cy="117844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A69D5B22-48A1-4B81-AC77-0BE8D8310E42}"/>
                    </a:ext>
                  </a:extLst>
                </p:cNvPr>
                <p:cNvSpPr/>
                <p:nvPr/>
              </p:nvSpPr>
              <p:spPr>
                <a:xfrm>
                  <a:off x="5819896" y="3462440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3FBC185-D8C6-49D6-9495-17BF5AB29272}"/>
                    </a:ext>
                  </a:extLst>
                </p:cNvPr>
                <p:cNvSpPr/>
                <p:nvPr/>
              </p:nvSpPr>
              <p:spPr>
                <a:xfrm>
                  <a:off x="5891968" y="3538207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69A5EDC5-F646-4E14-B5FF-8465AFC8B3F2}"/>
                    </a:ext>
                  </a:extLst>
                </p:cNvPr>
                <p:cNvSpPr/>
                <p:nvPr/>
              </p:nvSpPr>
              <p:spPr>
                <a:xfrm>
                  <a:off x="5964040" y="361397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7612FE5B-EFFF-4D51-81B5-3D7BDC39991C}"/>
                    </a:ext>
                  </a:extLst>
                </p:cNvPr>
                <p:cNvSpPr/>
                <p:nvPr/>
              </p:nvSpPr>
              <p:spPr>
                <a:xfrm>
                  <a:off x="6036112" y="3689741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38695E34-74AA-4412-AB08-7741DB86FF43}"/>
                    </a:ext>
                  </a:extLst>
                </p:cNvPr>
                <p:cNvSpPr/>
                <p:nvPr/>
              </p:nvSpPr>
              <p:spPr>
                <a:xfrm>
                  <a:off x="6108184" y="3765508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7EBE30ED-D645-4CE3-9412-1C968F475DB4}"/>
                    </a:ext>
                  </a:extLst>
                </p:cNvPr>
                <p:cNvSpPr/>
                <p:nvPr/>
              </p:nvSpPr>
              <p:spPr>
                <a:xfrm>
                  <a:off x="6180256" y="3841275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BA2A93DE-1E8F-4073-B9FF-5B678C18BF65}"/>
                    </a:ext>
                  </a:extLst>
                </p:cNvPr>
                <p:cNvSpPr/>
                <p:nvPr/>
              </p:nvSpPr>
              <p:spPr>
                <a:xfrm>
                  <a:off x="6252328" y="391704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D3F1F9F-11EE-4EEA-9290-AECFA214ABCC}"/>
                    </a:ext>
                  </a:extLst>
                </p:cNvPr>
                <p:cNvSpPr/>
                <p:nvPr/>
              </p:nvSpPr>
              <p:spPr>
                <a:xfrm>
                  <a:off x="6324398" y="3992809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/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EE85C99-62B3-44DF-81D6-733E4485A261}"/>
                </a:ext>
              </a:extLst>
            </p:cNvPr>
            <p:cNvGrpSpPr/>
            <p:nvPr/>
          </p:nvGrpSpPr>
          <p:grpSpPr>
            <a:xfrm>
              <a:off x="7194486" y="4181602"/>
              <a:ext cx="932040" cy="925696"/>
              <a:chOff x="6590325" y="4050341"/>
              <a:chExt cx="932040" cy="925696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6724990D-24FF-4A2A-A18C-668AF001D6CF}"/>
                  </a:ext>
                </a:extLst>
              </p:cNvPr>
              <p:cNvGrpSpPr/>
              <p:nvPr/>
            </p:nvGrpSpPr>
            <p:grpSpPr>
              <a:xfrm>
                <a:off x="6854489" y="4277447"/>
                <a:ext cx="625842" cy="698590"/>
                <a:chOff x="7418350" y="3609138"/>
                <a:chExt cx="625842" cy="698590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678E7C1-8B77-4A8E-BAE3-DC005F16C6F9}"/>
                    </a:ext>
                  </a:extLst>
                </p:cNvPr>
                <p:cNvSpPr/>
                <p:nvPr/>
              </p:nvSpPr>
              <p:spPr>
                <a:xfrm>
                  <a:off x="7418350" y="360913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D5FB90F-6292-4791-8299-C111791F90FA}"/>
                    </a:ext>
                  </a:extLst>
                </p:cNvPr>
                <p:cNvSpPr/>
                <p:nvPr/>
              </p:nvSpPr>
              <p:spPr>
                <a:xfrm>
                  <a:off x="7461576" y="3662757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4578A740-A55C-48E5-BC13-5CAD9BE4679B}"/>
                    </a:ext>
                  </a:extLst>
                </p:cNvPr>
                <p:cNvSpPr/>
                <p:nvPr/>
              </p:nvSpPr>
              <p:spPr>
                <a:xfrm>
                  <a:off x="7504802" y="371637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B25B29A6-5B63-4151-B817-37DD7DD3AF30}"/>
                    </a:ext>
                  </a:extLst>
                </p:cNvPr>
                <p:cNvSpPr/>
                <p:nvPr/>
              </p:nvSpPr>
              <p:spPr>
                <a:xfrm>
                  <a:off x="7548028" y="3769995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D038A2C0-F47B-4A2E-83EF-1D4FF65E6E20}"/>
                    </a:ext>
                  </a:extLst>
                </p:cNvPr>
                <p:cNvSpPr/>
                <p:nvPr/>
              </p:nvSpPr>
              <p:spPr>
                <a:xfrm>
                  <a:off x="7591254" y="382361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A10F9B45-BE34-4DD1-8C03-E12E6DE2A4B0}"/>
                    </a:ext>
                  </a:extLst>
                </p:cNvPr>
                <p:cNvSpPr/>
                <p:nvPr/>
              </p:nvSpPr>
              <p:spPr>
                <a:xfrm>
                  <a:off x="7634480" y="3877233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9099E17B-3FFF-4678-9518-FDFC1BC74457}"/>
                    </a:ext>
                  </a:extLst>
                </p:cNvPr>
                <p:cNvSpPr/>
                <p:nvPr/>
              </p:nvSpPr>
              <p:spPr>
                <a:xfrm>
                  <a:off x="7677706" y="39308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9B0D4EB-2157-4AFD-A017-3B5CE8AA0BBC}"/>
                    </a:ext>
                  </a:extLst>
                </p:cNvPr>
                <p:cNvSpPr/>
                <p:nvPr/>
              </p:nvSpPr>
              <p:spPr>
                <a:xfrm>
                  <a:off x="7720932" y="398446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377C8CAB-C6AF-4C2F-961F-68BAA3FF2DD2}"/>
                </a:ext>
              </a:extLst>
            </p:cNvPr>
            <p:cNvGrpSpPr/>
            <p:nvPr/>
          </p:nvGrpSpPr>
          <p:grpSpPr>
            <a:xfrm>
              <a:off x="8368484" y="3966405"/>
              <a:ext cx="1311151" cy="1356091"/>
              <a:chOff x="7471937" y="3835195"/>
              <a:chExt cx="1311151" cy="1356091"/>
            </a:xfrm>
          </p:grpSpPr>
          <p:grpSp>
            <p:nvGrpSpPr>
              <p:cNvPr id="2" name="Gruppieren 1">
                <a:extLst>
                  <a:ext uri="{FF2B5EF4-FFF2-40B4-BE49-F238E27FC236}">
                    <a16:creationId xmlns:a16="http://schemas.microsoft.com/office/drawing/2014/main" id="{B3EDF3DE-58B7-484C-B610-11DB5D076F20}"/>
                  </a:ext>
                </a:extLst>
              </p:cNvPr>
              <p:cNvGrpSpPr/>
              <p:nvPr/>
            </p:nvGrpSpPr>
            <p:grpSpPr>
              <a:xfrm>
                <a:off x="7807377" y="4062198"/>
                <a:ext cx="975711" cy="1129088"/>
                <a:chOff x="8230716" y="3249920"/>
                <a:chExt cx="975711" cy="1129088"/>
              </a:xfrm>
            </p:grpSpPr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8158BE1C-CA47-414E-9095-09FCEFE2B1E7}"/>
                    </a:ext>
                  </a:extLst>
                </p:cNvPr>
                <p:cNvSpPr/>
                <p:nvPr/>
              </p:nvSpPr>
              <p:spPr>
                <a:xfrm>
                  <a:off x="8230716" y="324992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AD24397D-DC09-4AE1-9E8D-93D4521F6961}"/>
                    </a:ext>
                  </a:extLst>
                </p:cNvPr>
                <p:cNvSpPr/>
                <p:nvPr/>
              </p:nvSpPr>
              <p:spPr>
                <a:xfrm>
                  <a:off x="8274213" y="330364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A4DA2F9C-147E-4858-8E32-49B48D180A93}"/>
                    </a:ext>
                  </a:extLst>
                </p:cNvPr>
                <p:cNvSpPr/>
                <p:nvPr/>
              </p:nvSpPr>
              <p:spPr>
                <a:xfrm>
                  <a:off x="8317710" y="335736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E72293B5-E258-40C9-86A8-40ACAE81BA40}"/>
                    </a:ext>
                  </a:extLst>
                </p:cNvPr>
                <p:cNvSpPr/>
                <p:nvPr/>
              </p:nvSpPr>
              <p:spPr>
                <a:xfrm>
                  <a:off x="8361207" y="341108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10C1FAC-503D-4806-BE1D-C2B99AFD4905}"/>
                    </a:ext>
                  </a:extLst>
                </p:cNvPr>
                <p:cNvSpPr/>
                <p:nvPr/>
              </p:nvSpPr>
              <p:spPr>
                <a:xfrm>
                  <a:off x="8404704" y="346480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A5FED131-CA23-4D6D-9649-C92FD0046146}"/>
                    </a:ext>
                  </a:extLst>
                </p:cNvPr>
                <p:cNvSpPr/>
                <p:nvPr/>
              </p:nvSpPr>
              <p:spPr>
                <a:xfrm>
                  <a:off x="8448201" y="351853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002E90AC-1DAC-47FB-AB52-A78FDA01B792}"/>
                    </a:ext>
                  </a:extLst>
                </p:cNvPr>
                <p:cNvSpPr/>
                <p:nvPr/>
              </p:nvSpPr>
              <p:spPr>
                <a:xfrm>
                  <a:off x="8491698" y="35722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4DED0B8-9495-4753-80D7-E6644F511C36}"/>
                    </a:ext>
                  </a:extLst>
                </p:cNvPr>
                <p:cNvSpPr/>
                <p:nvPr/>
              </p:nvSpPr>
              <p:spPr>
                <a:xfrm>
                  <a:off x="8535195" y="362597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2007B400-4E6C-460E-B39A-C37CDF3DCF7F}"/>
                    </a:ext>
                  </a:extLst>
                </p:cNvPr>
                <p:cNvSpPr/>
                <p:nvPr/>
              </p:nvSpPr>
              <p:spPr>
                <a:xfrm>
                  <a:off x="8578692" y="367969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BC74CABC-1A25-44A9-9756-EE9230E2845B}"/>
                    </a:ext>
                  </a:extLst>
                </p:cNvPr>
                <p:cNvSpPr/>
                <p:nvPr/>
              </p:nvSpPr>
              <p:spPr>
                <a:xfrm>
                  <a:off x="8622189" y="373341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8077AEB3-A4A7-4E2B-B62C-3B73B9D52D6C}"/>
                    </a:ext>
                  </a:extLst>
                </p:cNvPr>
                <p:cNvSpPr/>
                <p:nvPr/>
              </p:nvSpPr>
              <p:spPr>
                <a:xfrm>
                  <a:off x="8665686" y="378714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B54F7B30-773F-477F-BCBB-E1E3436B60C8}"/>
                    </a:ext>
                  </a:extLst>
                </p:cNvPr>
                <p:cNvSpPr/>
                <p:nvPr/>
              </p:nvSpPr>
              <p:spPr>
                <a:xfrm>
                  <a:off x="8709183" y="384086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415DB634-70F0-48D1-A35B-2C92575327F1}"/>
                    </a:ext>
                  </a:extLst>
                </p:cNvPr>
                <p:cNvSpPr/>
                <p:nvPr/>
              </p:nvSpPr>
              <p:spPr>
                <a:xfrm>
                  <a:off x="8752680" y="389458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B700989B-F686-4E57-AD22-B76E1B64910F}"/>
                    </a:ext>
                  </a:extLst>
                </p:cNvPr>
                <p:cNvSpPr/>
                <p:nvPr/>
              </p:nvSpPr>
              <p:spPr>
                <a:xfrm>
                  <a:off x="8796177" y="394830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0D8316C-B38C-40C9-84F6-2DECCF22D2B6}"/>
                    </a:ext>
                  </a:extLst>
                </p:cNvPr>
                <p:cNvSpPr/>
                <p:nvPr/>
              </p:nvSpPr>
              <p:spPr>
                <a:xfrm>
                  <a:off x="8839674" y="400202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65ABA6CE-0EAE-4E6D-A184-D75548CA977D}"/>
                    </a:ext>
                  </a:extLst>
                </p:cNvPr>
                <p:cNvSpPr/>
                <p:nvPr/>
              </p:nvSpPr>
              <p:spPr>
                <a:xfrm>
                  <a:off x="8883167" y="405574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/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×8×16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B8FC5290-CE0B-41CA-A9C8-117CD9F5BBBC}"/>
                </a:ext>
              </a:extLst>
            </p:cNvPr>
            <p:cNvGrpSpPr/>
            <p:nvPr/>
          </p:nvGrpSpPr>
          <p:grpSpPr>
            <a:xfrm>
              <a:off x="9950168" y="3955894"/>
              <a:ext cx="1208102" cy="1377112"/>
              <a:chOff x="8949361" y="3992175"/>
              <a:chExt cx="1208102" cy="1377112"/>
            </a:xfrm>
          </p:grpSpPr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4CCEDDFB-6C4F-4AD6-B908-758F44B49EC4}"/>
                  </a:ext>
                </a:extLst>
              </p:cNvPr>
              <p:cNvGrpSpPr/>
              <p:nvPr/>
            </p:nvGrpSpPr>
            <p:grpSpPr>
              <a:xfrm>
                <a:off x="9173151" y="4241733"/>
                <a:ext cx="760522" cy="770019"/>
                <a:chOff x="9687152" y="4017949"/>
                <a:chExt cx="760522" cy="770019"/>
              </a:xfrm>
            </p:grpSpPr>
            <p:sp>
              <p:nvSpPr>
                <p:cNvPr id="54" name="Rechteck 52">
                  <a:extLst>
                    <a:ext uri="{FF2B5EF4-FFF2-40B4-BE49-F238E27FC236}">
                      <a16:creationId xmlns:a16="http://schemas.microsoft.com/office/drawing/2014/main" id="{B22537EF-EEF9-4FD4-9B5A-5AC5B69BFD0A}"/>
                    </a:ext>
                  </a:extLst>
                </p:cNvPr>
                <p:cNvSpPr/>
                <p:nvPr/>
              </p:nvSpPr>
              <p:spPr>
                <a:xfrm>
                  <a:off x="9687152" y="4020918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hteck 52">
                  <a:extLst>
                    <a:ext uri="{FF2B5EF4-FFF2-40B4-BE49-F238E27FC236}">
                      <a16:creationId xmlns:a16="http://schemas.microsoft.com/office/drawing/2014/main" id="{76FE6342-AA68-41E6-A157-95EC1B6B3BA6}"/>
                    </a:ext>
                  </a:extLst>
                </p:cNvPr>
                <p:cNvSpPr/>
                <p:nvPr/>
              </p:nvSpPr>
              <p:spPr>
                <a:xfrm rot="18900000">
                  <a:off x="9915110" y="4017949"/>
                  <a:ext cx="311819" cy="770019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4EA411DC-8BA8-4898-B4EC-4D233CD512F9}"/>
                    </a:ext>
                  </a:extLst>
                </p:cNvPr>
                <p:cNvSpPr/>
                <p:nvPr/>
              </p:nvSpPr>
              <p:spPr>
                <a:xfrm>
                  <a:off x="10223683" y="4561455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028E95DD-D004-47BA-9D5A-80C1FDCDBC4B}"/>
                    </a:ext>
                  </a:extLst>
                </p:cNvPr>
                <p:cNvCxnSpPr>
                  <a:cxnSpLocks/>
                  <a:stCxn id="54" idx="1"/>
                  <a:endCxn id="53" idx="1"/>
                </p:cNvCxnSpPr>
                <p:nvPr/>
              </p:nvCxnSpPr>
              <p:spPr>
                <a:xfrm>
                  <a:off x="9911143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r Verbinder 65">
                  <a:extLst>
                    <a:ext uri="{FF2B5EF4-FFF2-40B4-BE49-F238E27FC236}">
                      <a16:creationId xmlns:a16="http://schemas.microsoft.com/office/drawing/2014/main" id="{1F2D6093-2A52-4DE1-8C89-ED398845CE0D}"/>
                    </a:ext>
                  </a:extLst>
                </p:cNvPr>
                <p:cNvCxnSpPr>
                  <a:cxnSpLocks/>
                  <a:stCxn id="54" idx="0"/>
                  <a:endCxn id="53" idx="0"/>
                </p:cNvCxnSpPr>
                <p:nvPr/>
              </p:nvCxnSpPr>
              <p:spPr>
                <a:xfrm>
                  <a:off x="9687152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68">
                  <a:extLst>
                    <a:ext uri="{FF2B5EF4-FFF2-40B4-BE49-F238E27FC236}">
                      <a16:creationId xmlns:a16="http://schemas.microsoft.com/office/drawing/2014/main" id="{D5F3C281-3F6A-453B-B076-D80A80878F16}"/>
                    </a:ext>
                  </a:extLst>
                </p:cNvPr>
                <p:cNvCxnSpPr>
                  <a:cxnSpLocks/>
                  <a:stCxn id="55" idx="0"/>
                  <a:endCxn id="53" idx="3"/>
                </p:cNvCxnSpPr>
                <p:nvPr/>
              </p:nvCxnSpPr>
              <p:spPr>
                <a:xfrm>
                  <a:off x="9688532" y="4240960"/>
                  <a:ext cx="535151" cy="5444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/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1×1×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761C5377-0327-4BC4-950E-8E9C5B2398B1}"/>
                  </a:ext>
                </a:extLst>
              </p:cNvPr>
              <p:cNvSpPr txBox="1"/>
              <p:nvPr/>
            </p:nvSpPr>
            <p:spPr>
              <a:xfrm>
                <a:off x="8949361" y="5115371"/>
                <a:ext cx="12081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Class </a:t>
                </a:r>
                <a:r>
                  <a:rPr lang="de-DE" sz="1050" dirty="0" err="1"/>
                  <a:t>Predictions</a:t>
                </a:r>
                <a:endParaRPr lang="en-US" sz="1050" dirty="0"/>
              </a:p>
            </p:txBody>
          </p:sp>
        </p:grp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86AF522F-2DD5-4A8D-8FD8-969F6134EBBE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4CAD208-53AC-4EB8-A645-64DDBB07DC5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696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Gerade Verbindung mit Pfeil 137">
              <a:extLst>
                <a:ext uri="{FF2B5EF4-FFF2-40B4-BE49-F238E27FC236}">
                  <a16:creationId xmlns:a16="http://schemas.microsoft.com/office/drawing/2014/main" id="{E811288E-51BC-4AFE-9C75-2C46D572497D}"/>
                </a:ext>
              </a:extLst>
            </p:cNvPr>
            <p:cNvCxnSpPr>
              <a:cxnSpLocks/>
            </p:cNvCxnSpPr>
            <p:nvPr/>
          </p:nvCxnSpPr>
          <p:spPr>
            <a:xfrm>
              <a:off x="6919590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DC6BB5C9-ED72-4E93-B71F-015CA33B23E4}"/>
                </a:ext>
              </a:extLst>
            </p:cNvPr>
            <p:cNvCxnSpPr>
              <a:cxnSpLocks/>
            </p:cNvCxnSpPr>
            <p:nvPr/>
          </p:nvCxnSpPr>
          <p:spPr>
            <a:xfrm>
              <a:off x="824430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CCF2C83D-6F69-4404-82A0-45B2C6658805}"/>
                </a:ext>
              </a:extLst>
            </p:cNvPr>
            <p:cNvCxnSpPr>
              <a:cxnSpLocks/>
            </p:cNvCxnSpPr>
            <p:nvPr/>
          </p:nvCxnSpPr>
          <p:spPr>
            <a:xfrm>
              <a:off x="9680153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336A6AD2-30A6-42B9-A8C7-E111E541C017}"/>
                </a:ext>
              </a:extLst>
            </p:cNvPr>
            <p:cNvSpPr txBox="1"/>
            <p:nvPr/>
          </p:nvSpPr>
          <p:spPr>
            <a:xfrm rot="16200000">
              <a:off x="1831035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7456DD4E-FD37-480F-9BC8-2BADC470B223}"/>
                </a:ext>
              </a:extLst>
            </p:cNvPr>
            <p:cNvSpPr txBox="1"/>
            <p:nvPr/>
          </p:nvSpPr>
          <p:spPr>
            <a:xfrm rot="16200000">
              <a:off x="3767219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972F6DEA-CA81-4FBC-B282-10D8A1B351D9}"/>
                </a:ext>
              </a:extLst>
            </p:cNvPr>
            <p:cNvSpPr txBox="1"/>
            <p:nvPr/>
          </p:nvSpPr>
          <p:spPr>
            <a:xfrm rot="16200000">
              <a:off x="6800397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657A142E-4C6E-4421-8732-1A4DD05D3BE3}"/>
                </a:ext>
              </a:extLst>
            </p:cNvPr>
            <p:cNvSpPr txBox="1"/>
            <p:nvPr/>
          </p:nvSpPr>
          <p:spPr>
            <a:xfrm rot="16200000">
              <a:off x="5093836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A4B58353-CC65-4E03-926A-7CF00EE0FE8F}"/>
                </a:ext>
              </a:extLst>
            </p:cNvPr>
            <p:cNvSpPr txBox="1"/>
            <p:nvPr/>
          </p:nvSpPr>
          <p:spPr>
            <a:xfrm rot="16200000">
              <a:off x="8095358" y="4412596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E252BC5F-3221-4A6C-A9AD-9A8F4F153EE6}"/>
                </a:ext>
              </a:extLst>
            </p:cNvPr>
            <p:cNvSpPr txBox="1"/>
            <p:nvPr/>
          </p:nvSpPr>
          <p:spPr>
            <a:xfrm rot="16200000">
              <a:off x="9551450" y="4450509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Full</a:t>
              </a:r>
              <a:endParaRPr lang="en-US" sz="1050" i="1" dirty="0"/>
            </a:p>
          </p:txBody>
        </p:sp>
      </p:grpSp>
      <p:sp>
        <p:nvSpPr>
          <p:cNvPr id="148" name="Inhaltsplatzhalter 2">
            <a:extLst>
              <a:ext uri="{FF2B5EF4-FFF2-40B4-BE49-F238E27FC236}">
                <a16:creationId xmlns:a16="http://schemas.microsoft.com/office/drawing/2014/main" id="{C11C047E-5CAD-44BA-BABD-0A9511262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1022400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Alternating</a:t>
            </a:r>
            <a:r>
              <a:rPr lang="de-DE" dirty="0"/>
              <a:t> </a:t>
            </a:r>
            <a:r>
              <a:rPr lang="de-DE" dirty="0" err="1"/>
              <a:t>Convolution</a:t>
            </a:r>
            <a:r>
              <a:rPr lang="de-DE" dirty="0"/>
              <a:t>/Pooling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Extract high-level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computationally</a:t>
            </a:r>
            <a:r>
              <a:rPr lang="de-DE" dirty="0"/>
              <a:t> </a:t>
            </a:r>
            <a:r>
              <a:rPr lang="de-DE" dirty="0" err="1"/>
              <a:t>manageable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FCN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omitting</a:t>
            </a:r>
            <a:r>
              <a:rPr lang="de-DE" dirty="0"/>
              <a:t> fully-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,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-resolution </a:t>
            </a:r>
            <a:r>
              <a:rPr lang="de-DE" dirty="0" err="1"/>
              <a:t>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1861</TotalTime>
  <Words>1567</Words>
  <Application>Microsoft Office PowerPoint</Application>
  <PresentationFormat>Breitbild</PresentationFormat>
  <Paragraphs>575</Paragraphs>
  <Slides>48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Symbol</vt:lpstr>
      <vt:lpstr>Arial</vt:lpstr>
      <vt:lpstr>Lucida Console</vt:lpstr>
      <vt:lpstr>Calibri</vt:lpstr>
      <vt:lpstr>Wingdings</vt:lpstr>
      <vt:lpstr>Cambria Math</vt:lpstr>
      <vt:lpstr>Frutiger LT Com 45 Light</vt:lpstr>
      <vt:lpstr>MI</vt:lpstr>
      <vt:lpstr>Master Thesis</vt:lpstr>
      <vt:lpstr>Content</vt:lpstr>
      <vt:lpstr>Research Question</vt:lpstr>
      <vt:lpstr>Image Segmentation</vt:lpstr>
      <vt:lpstr>Convolutional Neural Networks</vt:lpstr>
      <vt:lpstr>Convolution</vt:lpstr>
      <vt:lpstr>Convolution</vt:lpstr>
      <vt:lpstr>Pooling</vt:lpstr>
      <vt:lpstr>Example CNN Architecture</vt:lpstr>
      <vt:lpstr>U-Net Architecture</vt:lpstr>
      <vt:lpstr>U-Net on ISBI Cell Tracking Challenge 2015</vt:lpstr>
      <vt:lpstr>DenseNet Architecture</vt:lpstr>
      <vt:lpstr>DenseNet Architecture – Dense Blocks</vt:lpstr>
      <vt:lpstr>FC-DenseNet Architecture</vt:lpstr>
      <vt:lpstr>FC-DenseNet on CamVid Dataset</vt:lpstr>
      <vt:lpstr>W-Net Architecture</vt:lpstr>
      <vt:lpstr>W-Net Architecture</vt:lpstr>
      <vt:lpstr>W-Net on BSDS500</vt:lpstr>
      <vt:lpstr>Image Segmentation</vt:lpstr>
      <vt:lpstr>Digital Orthographic Photographs</vt:lpstr>
      <vt:lpstr>Raw Image Data</vt:lpstr>
      <vt:lpstr>Vector Graphics with Land Use</vt:lpstr>
      <vt:lpstr>Data Preparations</vt:lpstr>
      <vt:lpstr>Inaccuracies in the Labels</vt:lpstr>
      <vt:lpstr>Class Imbalance</vt:lpstr>
      <vt:lpstr>Class Imbalance – Addressing the Issues</vt:lpstr>
      <vt:lpstr>Final Datasets</vt:lpstr>
      <vt:lpstr>Image Segmentation</vt:lpstr>
      <vt:lpstr>Implementation and Hardware Specifications</vt:lpstr>
      <vt:lpstr>U-Net Metrics</vt:lpstr>
      <vt:lpstr>U-Net Predictions with Mean IoU</vt:lpstr>
      <vt:lpstr>FC-DenseNet Metrics</vt:lpstr>
      <vt:lpstr>FC-DenseNet Predictions with Mean IoU</vt:lpstr>
      <vt:lpstr>W-Net Metrics</vt:lpstr>
      <vt:lpstr>W-Net Class and Restoration Predictions</vt:lpstr>
      <vt:lpstr>W-Net Class and Restoration Predictions</vt:lpstr>
      <vt:lpstr>Image Segmentation</vt:lpstr>
      <vt:lpstr>Discussion   –   U-Net vs. FC-DenseNet</vt:lpstr>
      <vt:lpstr>Discussion</vt:lpstr>
      <vt:lpstr>Vegetation Analysis</vt:lpstr>
      <vt:lpstr>Vegetation Indices</vt:lpstr>
      <vt:lpstr>Ratio Vegetation Index</vt:lpstr>
      <vt:lpstr>Normalized Difference Vegetation Index</vt:lpstr>
      <vt:lpstr>Enhanced Vegetation Index</vt:lpstr>
      <vt:lpstr>Soil-adjusted Vegetation Index</vt:lpstr>
      <vt:lpstr>Modified soil-adjusted Vegetation Index?</vt:lpstr>
      <vt:lpstr>Discussion</vt:lpstr>
      <vt:lpstr>Conclusion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188</cp:revision>
  <dcterms:created xsi:type="dcterms:W3CDTF">2017-05-29T05:49:40Z</dcterms:created>
  <dcterms:modified xsi:type="dcterms:W3CDTF">2020-12-13T13:21:53Z</dcterms:modified>
</cp:coreProperties>
</file>